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53"/>
  </p:notesMasterIdLst>
  <p:sldIdLst>
    <p:sldId id="256" r:id="rId2"/>
    <p:sldId id="261" r:id="rId3"/>
    <p:sldId id="308" r:id="rId4"/>
    <p:sldId id="283" r:id="rId5"/>
    <p:sldId id="282" r:id="rId6"/>
    <p:sldId id="314" r:id="rId7"/>
    <p:sldId id="306" r:id="rId8"/>
    <p:sldId id="307" r:id="rId9"/>
    <p:sldId id="310" r:id="rId10"/>
    <p:sldId id="311" r:id="rId11"/>
    <p:sldId id="309" r:id="rId12"/>
    <p:sldId id="258" r:id="rId13"/>
    <p:sldId id="259" r:id="rId14"/>
    <p:sldId id="260" r:id="rId15"/>
    <p:sldId id="305" r:id="rId16"/>
    <p:sldId id="262" r:id="rId17"/>
    <p:sldId id="263" r:id="rId18"/>
    <p:sldId id="315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0" r:id="rId33"/>
    <p:sldId id="284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Open Sans Light" panose="020B0306030504020204" pitchFamily="34" charset="0"/>
      <p:regular r:id="rId58"/>
      <p: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3" autoAdjust="0"/>
    <p:restoredTop sz="94660"/>
  </p:normalViewPr>
  <p:slideViewPr>
    <p:cSldViewPr>
      <p:cViewPr>
        <p:scale>
          <a:sx n="133" d="100"/>
          <a:sy n="133" d="100"/>
        </p:scale>
        <p:origin x="-99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506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Open Sans"/>
              <a:defRPr sz="52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iß Headline Mit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defRPr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iß Headline oben link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hwarz Headline oben mitti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defRPr sz="45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iß Headline oben mittig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Open Sans"/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" Target="slide46.xml"/><Relationship Id="rId7" Type="http://schemas.openxmlformats.org/officeDocument/2006/relationships/slide" Target="slide4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8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8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8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9.xml"/><Relationship Id="rId7" Type="http://schemas.openxmlformats.org/officeDocument/2006/relationships/slide" Target="slide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image" Target="../media/image41.png"/><Relationship Id="rId4" Type="http://schemas.openxmlformats.org/officeDocument/2006/relationships/image" Target="../media/image13.jpg"/><Relationship Id="rId9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13.jpg"/><Relationship Id="rId7" Type="http://schemas.openxmlformats.org/officeDocument/2006/relationships/slide" Target="slide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image" Target="../media/image41.png"/><Relationship Id="rId9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3.jpg"/><Relationship Id="rId7" Type="http://schemas.openxmlformats.org/officeDocument/2006/relationships/slide" Target="slide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42.png"/><Relationship Id="rId9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3.jpg"/><Relationship Id="rId7" Type="http://schemas.openxmlformats.org/officeDocument/2006/relationships/slide" Target="slide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43.png"/><Relationship Id="rId9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13.jpg"/><Relationship Id="rId7" Type="http://schemas.openxmlformats.org/officeDocument/2006/relationships/slide" Target="slide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image" Target="../media/image41.png"/><Relationship Id="rId9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44.jpeg"/><Relationship Id="rId7" Type="http://schemas.openxmlformats.org/officeDocument/2006/relationships/slide" Target="slide3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13.jpg"/><Relationship Id="rId9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3.jpg"/><Relationship Id="rId7" Type="http://schemas.openxmlformats.org/officeDocument/2006/relationships/slide" Target="slide3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45.jpg"/><Relationship Id="rId9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g"/><Relationship Id="rId4" Type="http://schemas.openxmlformats.org/officeDocument/2006/relationships/slide" Target="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4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g"/><Relationship Id="rId4" Type="http://schemas.openxmlformats.org/officeDocument/2006/relationships/image" Target="../media/image1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0.xml"/><Relationship Id="rId4" Type="http://schemas.openxmlformats.org/officeDocument/2006/relationships/image" Target="../media/image5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image" Target="../media/image53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-online.com/organisation/kontakt/vertrieb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info@tele-haase.at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ele-online.com/menschen-unternehmen/tea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slide" Target="slide2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" Target="slide37.xml"/><Relationship Id="rId7" Type="http://schemas.openxmlformats.org/officeDocument/2006/relationships/slide" Target="slide4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Produktserien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0" y="1991050"/>
            <a:ext cx="9144000" cy="57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Unser großes und kleines Quartett:</a:t>
            </a:r>
          </a:p>
          <a:p>
            <a:pPr lvl="0" algn="ctr" rtl="0">
              <a:spcBef>
                <a:spcPts val="0"/>
              </a:spcBef>
              <a:buNone/>
            </a:pP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650705" y="4941168"/>
            <a:ext cx="1049087" cy="316479"/>
            <a:chOff x="1174733" y="5296357"/>
            <a:chExt cx="3192505" cy="963085"/>
          </a:xfrm>
        </p:grpSpPr>
        <p:sp>
          <p:nvSpPr>
            <p:cNvPr id="6" name="Rechteck 5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544056" y="5476178"/>
              <a:ext cx="2379871" cy="65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3" action="ppaction://hlinksldjump"/>
                </a:rPr>
                <a:t>ENYA</a:t>
              </a:r>
              <a:endParaRPr lang="de-AT" sz="9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 rot="18596108">
              <a:off x="1091348" y="5379742"/>
              <a:ext cx="357949" cy="191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 rot="18596108">
              <a:off x="4095171" y="5987376"/>
              <a:ext cx="357949" cy="18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987824" y="4941168"/>
            <a:ext cx="1049087" cy="316479"/>
            <a:chOff x="1174733" y="5296357"/>
            <a:chExt cx="3192505" cy="963085"/>
          </a:xfrm>
        </p:grpSpPr>
        <p:sp>
          <p:nvSpPr>
            <p:cNvPr id="26" name="Rechteck 25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544056" y="5476178"/>
              <a:ext cx="2379871" cy="65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4" action="ppaction://hlinksldjump"/>
                </a:rPr>
                <a:t>VEO</a:t>
              </a:r>
              <a:endParaRPr lang="de-AT" sz="9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 rot="18596108">
              <a:off x="1091348" y="5379742"/>
              <a:ext cx="357949" cy="191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/>
            <p:cNvSpPr/>
            <p:nvPr/>
          </p:nvSpPr>
          <p:spPr>
            <a:xfrm rot="18596108">
              <a:off x="4095171" y="5987376"/>
              <a:ext cx="357949" cy="18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4459017" y="4941168"/>
            <a:ext cx="1049087" cy="316479"/>
            <a:chOff x="1174733" y="5296357"/>
            <a:chExt cx="3192505" cy="963085"/>
          </a:xfrm>
        </p:grpSpPr>
        <p:sp>
          <p:nvSpPr>
            <p:cNvPr id="31" name="Rechteck 30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544056" y="5476178"/>
              <a:ext cx="2379871" cy="65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5" action="ppaction://hlinksldjump"/>
                </a:rPr>
                <a:t>GAMMA</a:t>
              </a:r>
              <a:endParaRPr lang="de-AT" sz="9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 rot="18596108">
              <a:off x="1091348" y="5379742"/>
              <a:ext cx="357949" cy="191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Rechteck 33"/>
            <p:cNvSpPr/>
            <p:nvPr/>
          </p:nvSpPr>
          <p:spPr>
            <a:xfrm rot="18596108">
              <a:off x="4095171" y="5987376"/>
              <a:ext cx="357949" cy="18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043193" y="4941168"/>
            <a:ext cx="1049087" cy="316479"/>
            <a:chOff x="1174733" y="5296357"/>
            <a:chExt cx="3192505" cy="963085"/>
          </a:xfrm>
        </p:grpSpPr>
        <p:sp>
          <p:nvSpPr>
            <p:cNvPr id="36" name="Rechteck 35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44056" y="5476178"/>
              <a:ext cx="2379871" cy="65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6" action="ppaction://hlinksldjump"/>
                </a:rPr>
                <a:t>KAPPA</a:t>
              </a:r>
              <a:endParaRPr lang="de-AT" sz="9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 rot="18596108">
              <a:off x="1091348" y="5379742"/>
              <a:ext cx="357949" cy="191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/>
            <p:cNvSpPr/>
            <p:nvPr/>
          </p:nvSpPr>
          <p:spPr>
            <a:xfrm rot="18596108">
              <a:off x="4095171" y="5987376"/>
              <a:ext cx="357949" cy="18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105649" y="5880953"/>
            <a:ext cx="2791052" cy="395879"/>
            <a:chOff x="3120464" y="5453729"/>
            <a:chExt cx="2791052" cy="643269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3120464" y="5453729"/>
              <a:ext cx="2731601" cy="555033"/>
              <a:chOff x="1179270" y="5256488"/>
              <a:chExt cx="3127392" cy="890343"/>
            </a:xfrm>
          </p:grpSpPr>
          <p:sp>
            <p:nvSpPr>
              <p:cNvPr id="43" name="Rechteck 42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1544057" y="5455703"/>
                <a:ext cx="2379870" cy="661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5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Produktserien im Vergleich</a:t>
                </a:r>
                <a:endParaRPr lang="de-AT" sz="9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 rot="18596108">
                <a:off x="1066056" y="5369702"/>
                <a:ext cx="357952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2" name="Rechteck 41"/>
            <p:cNvSpPr/>
            <p:nvPr/>
          </p:nvSpPr>
          <p:spPr>
            <a:xfrm rot="18596108">
              <a:off x="5742505" y="5927987"/>
              <a:ext cx="223143" cy="11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6" name="Shape 424"/>
          <p:cNvPicPr preferRelativeResize="0"/>
          <p:nvPr/>
        </p:nvPicPr>
        <p:blipFill rotWithShape="1">
          <a:blip r:embed="rId8">
            <a:alphaModFix/>
          </a:blip>
          <a:srcRect t="3503" b="9342"/>
          <a:stretch/>
        </p:blipFill>
        <p:spPr>
          <a:xfrm>
            <a:off x="432025" y="2565850"/>
            <a:ext cx="8279949" cy="2794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uppieren 46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50" name="Rechteck 4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9" name="Rechteck 48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901669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37"/>
          <p:cNvPicPr preferRelativeResize="0"/>
          <p:nvPr/>
        </p:nvPicPr>
        <p:blipFill rotWithShape="1">
          <a:blip r:embed="rId3">
            <a:alphaModFix/>
          </a:blip>
          <a:srcRect b="13859"/>
          <a:stretch/>
        </p:blipFill>
        <p:spPr>
          <a:xfrm>
            <a:off x="1952100" y="3140968"/>
            <a:ext cx="5239800" cy="299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/>
              <a:t>TELE – Challenge us!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9" name="Shape 239"/>
          <p:cNvSpPr txBox="1"/>
          <p:nvPr/>
        </p:nvSpPr>
        <p:spPr>
          <a:xfrm>
            <a:off x="387900" y="1638892"/>
            <a:ext cx="4318799" cy="34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Ihr Mehrwert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Kurze Entwicklungs- und Realisierungszeiten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Erprobte Modulbausteine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Gute Integrationsfähigkeit in Ihr System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Skalierbarkeit in Preis und Leistung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Losgrößenoptimierte Entwicklung &amp; 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Produktion im Haus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Shape 239"/>
          <p:cNvSpPr txBox="1"/>
          <p:nvPr/>
        </p:nvSpPr>
        <p:spPr>
          <a:xfrm>
            <a:off x="4860032" y="1628800"/>
            <a:ext cx="4318799" cy="34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Modulare Lösungsentwicklung</a:t>
            </a:r>
            <a:endParaRPr lang="de" sz="15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TELE versteht Ihre Technologie</a:t>
            </a:r>
            <a:endParaRPr lang="d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Entwickelt die Lösung, die Sie brauchen</a:t>
            </a:r>
            <a:endParaRPr lang="d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Mit den Funktionen, die Sie sich vorstellen</a:t>
            </a:r>
            <a:endParaRPr lang="d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Skalierbarkeit in Preis und Leistung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Zu dem Preis der für Sie passt</a:t>
            </a:r>
            <a:endParaRPr lang="d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Rechteck 9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5021050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4500"/>
              <a:t>Your Smart Factory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8"/>
          <a:stretch/>
        </p:blipFill>
        <p:spPr>
          <a:xfrm>
            <a:off x="1022525" y="1046425"/>
            <a:ext cx="7098949" cy="51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1028" y="6482041"/>
            <a:ext cx="683629" cy="19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u="sng" dirty="0" smtClean="0">
                <a:solidFill>
                  <a:srgbClr val="84BC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zurück</a:t>
            </a:r>
            <a:endParaRPr lang="de-AT" sz="900" u="sng" dirty="0">
              <a:solidFill>
                <a:srgbClr val="84BC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e" sz="4500"/>
              <a:t>Was heiß</a:t>
            </a:r>
            <a:r>
              <a:rPr lang="de"/>
              <a:t>t</a:t>
            </a:r>
            <a:r>
              <a:rPr lang="de" sz="4500"/>
              <a:t> eigentlich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e" sz="4500"/>
              <a:t>Your Smart Factory?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16" b="34434"/>
          <a:stretch/>
        </p:blipFill>
        <p:spPr>
          <a:xfrm>
            <a:off x="0" y="2789825"/>
            <a:ext cx="5430000" cy="33637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151700" y="2326050"/>
            <a:ext cx="4680599" cy="44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>
                <a:latin typeface="Open Sans"/>
                <a:ea typeface="Open Sans"/>
                <a:cs typeface="Open Sans"/>
                <a:sym typeface="Open Sans"/>
              </a:rPr>
              <a:t>TELE ist ein Technologieunternehmen.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Mit viel technischem Know-how und Menschen, die Spaß an ihrer Arbeit haben entwickelt und produziert TELE Steuerungs- und Überwachungs-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lösungen für die Industrie- und Energiebranche.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>
                <a:latin typeface="Open Sans"/>
                <a:ea typeface="Open Sans"/>
                <a:cs typeface="Open Sans"/>
                <a:sym typeface="Open Sans"/>
              </a:rPr>
              <a:t>Technik soll die Welt verbessern.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Daher ist TELE ständig auf der Suche nach neuen Ideen. In Kooperation mit anderen erweitern wir unser Know-how. Entwickeln neue Produkte und Lösungen. Für erneuerbarere Energie. Effizientere Müllentsorgung. Für die Welt von morgen.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4856" y="6466465"/>
            <a:ext cx="940358" cy="258024"/>
            <a:chOff x="3146655" y="5476957"/>
            <a:chExt cx="2859308" cy="64368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78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4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e"/>
              <a:t>Was macht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e"/>
              <a:t>Your Smart Factory?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46575" y="2168475"/>
            <a:ext cx="8180700" cy="44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Clevere Technologie, die die Welt besser macht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Aus Produkten werden durch Vernetzung und Kommunikation </a:t>
            </a:r>
            <a:br>
              <a:rPr lang="de" sz="1500"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maßgeschneiderte Gesamtlösungen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Demokratische transparente Organisation – Verantwortung des Einzelnen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4856" y="6466465"/>
            <a:ext cx="940358" cy="258024"/>
            <a:chOff x="3146655" y="5476957"/>
            <a:chExt cx="2859308" cy="64368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78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1" name="Shape 100"/>
          <p:cNvPicPr preferRelativeResize="0"/>
          <p:nvPr/>
        </p:nvPicPr>
        <p:blipFill rotWithShape="1">
          <a:blip r:embed="rId4">
            <a:alphaModFix/>
          </a:blip>
          <a:srcRect t="38069" b="28992"/>
          <a:stretch/>
        </p:blipFill>
        <p:spPr>
          <a:xfrm>
            <a:off x="0" y="3821425"/>
            <a:ext cx="9144000" cy="22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Wie arbeitet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Your Smart Factory?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46575" y="2320875"/>
            <a:ext cx="8180700" cy="10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Innovationslabor für verknüpfte Technologien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 anywhere, anytime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Innovative Produkte entstehen durch Vernetzung mit anderen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4856" y="6466465"/>
            <a:ext cx="940358" cy="258024"/>
            <a:chOff x="3146655" y="5476957"/>
            <a:chExt cx="2859308" cy="64368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78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1" name="Shape 107"/>
          <p:cNvPicPr preferRelativeResize="0"/>
          <p:nvPr/>
        </p:nvPicPr>
        <p:blipFill rotWithShape="1">
          <a:blip r:embed="rId4">
            <a:alphaModFix/>
          </a:blip>
          <a:srcRect t="36347" b="27148"/>
          <a:stretch/>
        </p:blipFill>
        <p:spPr>
          <a:xfrm>
            <a:off x="0" y="3515725"/>
            <a:ext cx="9144000" cy="2503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055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Wie arbeitet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Your Smart Factory?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3" y="5012848"/>
            <a:ext cx="1054282" cy="105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62" y="3974997"/>
            <a:ext cx="1209425" cy="120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85" y="3031923"/>
            <a:ext cx="986584" cy="98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7" y="2157975"/>
            <a:ext cx="929057" cy="92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501500" y="2263975"/>
            <a:ext cx="7566299" cy="3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>
                <a:latin typeface="Open Sans"/>
                <a:ea typeface="Open Sans"/>
                <a:cs typeface="Open Sans"/>
                <a:sym typeface="Open Sans"/>
              </a:rPr>
              <a:t>Schönheit</a:t>
            </a: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 Wir von TELE lieben die schönen Dinge. Schönheit ist wichtig, hat </a:t>
            </a:r>
            <a:br>
              <a:rPr lang="de" sz="1500"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eine positive Wirkung auf uns und andere. Deshalb holen wir sie uns ins Haus.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>
                <a:latin typeface="Open Sans"/>
                <a:ea typeface="Open Sans"/>
                <a:cs typeface="Open Sans"/>
                <a:sym typeface="Open Sans"/>
              </a:rPr>
              <a:t>Neugier</a:t>
            </a: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 Wir fördern den kindlichen Entdeckungsdrang. Wir interessieren uns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für Trends und Entwicklungen, auch außerhalb unserer Branchen.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>
                <a:latin typeface="Open Sans"/>
                <a:ea typeface="Open Sans"/>
                <a:cs typeface="Open Sans"/>
                <a:sym typeface="Open Sans"/>
              </a:rPr>
              <a:t>Kompetenz</a:t>
            </a: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 Ideen sind wichtig. Und wir haben viele davon. Doch nur mit den notwendigen Kompetenzen können wir diese auch erfolgreich realisieren.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>
                <a:latin typeface="Open Sans"/>
                <a:ea typeface="Open Sans"/>
                <a:cs typeface="Open Sans"/>
                <a:sym typeface="Open Sans"/>
              </a:rPr>
              <a:t>Initiative</a:t>
            </a: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 Wir bei TELE packen selbst an. Probieren Dinge selbst aus.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Haben den Mut auch mal zu scheitern, um daraus zu lernen. 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4856" y="6466465"/>
            <a:ext cx="940358" cy="258024"/>
            <a:chOff x="3146655" y="5476957"/>
            <a:chExt cx="2859308" cy="64368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44056" y="5356052"/>
                <a:ext cx="2379869" cy="78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Rechteck 9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24"/>
          <p:cNvPicPr preferRelativeResize="0"/>
          <p:nvPr/>
        </p:nvPicPr>
        <p:blipFill rotWithShape="1">
          <a:blip r:embed="rId3">
            <a:alphaModFix/>
          </a:blip>
          <a:srcRect t="33842" b="14584"/>
          <a:stretch/>
        </p:blipFill>
        <p:spPr>
          <a:xfrm>
            <a:off x="481650" y="3693750"/>
            <a:ext cx="8180700" cy="31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Warum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Your Smart Factory?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46575" y="2320875"/>
            <a:ext cx="8180700" cy="10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Jeder Einzelne ist bei TELE verantwortlich Ideen aktiv vorantreiben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Unternehmen = intelligenter Organismus, der sich ständig wandelt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4856" y="6466465"/>
            <a:ext cx="940358" cy="258024"/>
            <a:chOff x="3146655" y="5476957"/>
            <a:chExt cx="2859308" cy="64368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78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4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Unsere Leitformel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6575" y="1939875"/>
            <a:ext cx="8180700" cy="10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36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de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Innovation + Nachhaltigkeit </a:t>
            </a:r>
            <a:br>
              <a:rPr lang="de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Profitabilität</a:t>
            </a:r>
          </a:p>
          <a:p>
            <a:pPr lvl="0" rtl="0">
              <a:spcBef>
                <a:spcPts val="0"/>
              </a:spcBef>
              <a:buNone/>
            </a:pP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36347" b="27148"/>
          <a:stretch/>
        </p:blipFill>
        <p:spPr>
          <a:xfrm>
            <a:off x="0" y="3515725"/>
            <a:ext cx="9144000" cy="250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194856" y="6466465"/>
            <a:ext cx="940358" cy="258024"/>
            <a:chOff x="3146655" y="5476957"/>
            <a:chExt cx="2859308" cy="64368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78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4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97050601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land.voraberger\Desktop\TEMP\Präsentation TELE\Unbenannt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1" y="-72008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Shape 130"/>
          <p:cNvSpPr txBox="1"/>
          <p:nvPr/>
        </p:nvSpPr>
        <p:spPr>
          <a:xfrm>
            <a:off x="184525" y="2658975"/>
            <a:ext cx="6206399" cy="31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Smart Factory</a:t>
            </a:r>
          </a:p>
          <a:p>
            <a:pPr lvl="0" rtl="0">
              <a:spcBef>
                <a:spcPts val="0"/>
              </a:spcBef>
              <a:buNone/>
            </a:pPr>
            <a:r>
              <a:rPr lang="de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Kooperationen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 smtClean="0"/>
              <a:t>TELE – Your Smart Factory</a:t>
            </a:r>
            <a:endParaRPr lang="de" dirty="0"/>
          </a:p>
        </p:txBody>
      </p:sp>
      <p:sp>
        <p:nvSpPr>
          <p:cNvPr id="106" name="Shape 106"/>
          <p:cNvSpPr txBox="1"/>
          <p:nvPr/>
        </p:nvSpPr>
        <p:spPr>
          <a:xfrm>
            <a:off x="346575" y="1602834"/>
            <a:ext cx="8180700" cy="10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Innovationslabor für verknüpfte Technologien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 anywhere, anytime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Innovative Produkte entstehen durch Vernetzung mit anderen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475656" y="5525983"/>
            <a:ext cx="2741051" cy="608433"/>
            <a:chOff x="3146655" y="5476957"/>
            <a:chExt cx="2741051" cy="608433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1544057" y="5602595"/>
                <a:ext cx="2379870" cy="407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5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YOUR SMART FACTORY</a:t>
                </a:r>
                <a:endParaRPr lang="de-AT" sz="9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Rechteck 9"/>
            <p:cNvSpPr/>
            <p:nvPr/>
          </p:nvSpPr>
          <p:spPr>
            <a:xfrm rot="18596108">
              <a:off x="5718695" y="5916379"/>
              <a:ext cx="223143" cy="11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889119" y="5523335"/>
            <a:ext cx="2741051" cy="608433"/>
            <a:chOff x="3146655" y="5476957"/>
            <a:chExt cx="2741051" cy="60843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1544057" y="5602595"/>
                <a:ext cx="2379870" cy="407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5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4" action="ppaction://hlinksldjump"/>
                  </a:rPr>
                  <a:t>Organigramm</a:t>
                </a:r>
                <a:endParaRPr lang="de-AT" sz="9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" name="Rechteck 13"/>
            <p:cNvSpPr/>
            <p:nvPr/>
          </p:nvSpPr>
          <p:spPr>
            <a:xfrm rot="18596108">
              <a:off x="5718695" y="5916379"/>
              <a:ext cx="223143" cy="11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8" name="Shape 107"/>
          <p:cNvPicPr preferRelativeResize="0"/>
          <p:nvPr/>
        </p:nvPicPr>
        <p:blipFill rotWithShape="1">
          <a:blip r:embed="rId5">
            <a:alphaModFix/>
          </a:blip>
          <a:srcRect t="36347" b="27148"/>
          <a:stretch/>
        </p:blipFill>
        <p:spPr>
          <a:xfrm>
            <a:off x="-36512" y="2797684"/>
            <a:ext cx="9144000" cy="25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TELE &amp;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TWINGZ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87900" y="2270570"/>
            <a:ext cx="8637599" cy="30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Steckbrief:</a:t>
            </a:r>
            <a:r>
              <a:rPr lang="de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" sz="15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twingz – Intelligentes Energiemanagement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 dirty="0"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 eButler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Hilft Haushalten, bis zu 40 Prozent ihrer Energiekosten zu sparen. Energieproduktion </a:t>
            </a:r>
            <a:br>
              <a:rPr lang="de" sz="15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(z.B. Photovoltaik) und -verbrauch werden durch intelligente Steuerung besser </a:t>
            </a:r>
            <a:br>
              <a:rPr lang="de" sz="15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aufeinander abgestimmt. Steuert angeschlossene Haushaltsgeräte so, dass sie </a:t>
            </a:r>
            <a:br>
              <a:rPr lang="de" sz="15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dann Energie verbrauchen, wenn sie günstig verfügbar ist.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 dirty="0">
                <a:latin typeface="Open Sans"/>
                <a:ea typeface="Open Sans"/>
                <a:cs typeface="Open Sans"/>
                <a:sym typeface="Open Sans"/>
              </a:rPr>
              <a:t>TELE unterstützt mit: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Hardware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Büro für twingz im TELE-Gebäude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Produktion des eButlers bei TELE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8" name="Rechteck 7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3074" name="Picture 2" descr="C:\Users\roland.voraberger\Desktop\TEMP\Präsentation TELE\Unbenannt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9" y="0"/>
            <a:ext cx="302895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TELE &amp;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FREYGEIST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87900" y="2262950"/>
            <a:ext cx="8637599" cy="30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Steckbrief:</a:t>
            </a:r>
            <a:r>
              <a:rPr lang="de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" sz="1500" i="1" dirty="0">
                <a:latin typeface="Open Sans"/>
                <a:ea typeface="Open Sans"/>
                <a:cs typeface="Open Sans"/>
                <a:sym typeface="Open Sans"/>
              </a:rPr>
              <a:t>Freygeist – Edel und Leicht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500" b="1" dirty="0"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 Ultraleichtes Design E-Bike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Premium-e-Bike, das schön, schnell, agil und mit seinem edlen Design auch so richtig cool ist. 250 Watt Dauerleistung bei nur 12 kg Gewicht (und damit gerade einmal der Hälfte eines gewöhnlichen e-Bikes). Steuerungsmodul, wird direkt im Rahmen des E-Bikes verbaut. Integriertes Display mit Bluetooth-Schnittstelle für Anbindung von Smartphones.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TELE unterstützt mit: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Firmeninfrastruktur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Technischem Know-how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Entwicklung des Steuerungsmoduls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050" name="Picture 2" descr="C:\Users\roland.voraberger\Desktop\TEMP\Präsentation TELE\Unbenannt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147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TELE &amp;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AGRILUTION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87900" y="2262950"/>
            <a:ext cx="8637599" cy="30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Steckbrief:</a:t>
            </a: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" sz="15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Agrilution – Vertical Farming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Ackerbau im Küchenschrank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Vertikale Landwirtschaft ist Landwirtschaft in Gebäuden im städtischen Ballungsraum.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Auf diese Weise lassen sich ganzjährig Früchte, Gemüse, essbare Speisepilze und Algen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lokal erzeugen und frisch konsumieren. Der Plant Cube ist ein vernetztes plug’n’play Mini-Bio-Gewächshaus im Standardküchenmaß mit optimierter Klimasteuerung und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integrierter Bewässerung. In einen Cube passen acht verschiedene Saatmatten, die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für einen Monat Erträge für einen Haushalt mit 2-3 Personen liefern.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TELE unterstützt mit: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Technischem Know-how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Entwicklung des Steuerungsmoduls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026" name="Picture 2" descr="C:\Users\roland.voraberger\Desktop\TEMP\Präsentation TELE\Unbenannt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99" y="89228"/>
            <a:ext cx="43910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land.voraberger\Desktop\TEMP\Präsentation TELE\Unbenannt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-1"/>
            <a:ext cx="9144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Shape 159"/>
          <p:cNvSpPr txBox="1"/>
          <p:nvPr/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Fokusthema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Erneuerbare Energie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1028" y="6482041"/>
            <a:ext cx="683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u="sng" dirty="0" smtClean="0">
                <a:solidFill>
                  <a:srgbClr val="84BC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zurück</a:t>
            </a:r>
            <a:endParaRPr lang="de-AT" sz="900" u="sng" dirty="0">
              <a:solidFill>
                <a:srgbClr val="84BC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/>
              <a:t>Warum erneuerbare Energien?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87900" y="1348550"/>
            <a:ext cx="8637599" cy="48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TELE will die Welt zu einem besseren Ort machen. Das kann nur durch den Einsatz von nachhaltiger Technologie gelingen. „Erneuerbare Energie“ greift auf Ressourcen zu, die sich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von selbst erneuern, die recycelt werden können und/oder im Überfluss vorhanden sind. Daher entwickelt und produziert TELE Produkte und Lösungen für die </a:t>
            </a:r>
            <a:r>
              <a:rPr lang="de" sz="15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Branchen.</a:t>
            </a: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Rechteck 8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6" name="Rechteck 5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" name="Shape 167"/>
          <p:cNvSpPr txBox="1"/>
          <p:nvPr/>
        </p:nvSpPr>
        <p:spPr>
          <a:xfrm>
            <a:off x="974658" y="2564904"/>
            <a:ext cx="8637599" cy="48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 smtClean="0">
                <a:latin typeface="Open Sans"/>
                <a:ea typeface="Open Sans"/>
                <a:cs typeface="Open Sans"/>
                <a:sym typeface="Open Sans"/>
              </a:rPr>
              <a:t>Maßgeschneiderte </a:t>
            </a:r>
            <a:r>
              <a:rPr lang="de" sz="1500" b="1" dirty="0">
                <a:latin typeface="Open Sans"/>
                <a:ea typeface="Open Sans"/>
                <a:cs typeface="Open Sans"/>
                <a:sym typeface="Open Sans"/>
              </a:rPr>
              <a:t>Lösungen für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Energieerzeugung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Energieverteilung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500" dirty="0">
                <a:latin typeface="Open Sans"/>
                <a:ea typeface="Open Sans"/>
                <a:cs typeface="Open Sans"/>
                <a:sym typeface="Open Sans"/>
              </a:rPr>
              <a:t>Speichertechnologie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Herausforderungen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Netzstabilität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Energieeffizienz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Sicherheit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Kommunikation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Visualisierung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Smart Cities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Energieerzeugung –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Applikationen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2555776" y="1916832"/>
            <a:ext cx="6469723" cy="4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Aufgabenstellung: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 Anfahrwiderstand eines DC-Motors einer Windkraftanlage soll für den laufenden Betrieb überbrückt werden. Es  steht keine zusätzliche Steuerspannung zur Verfügung.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Das ansprechverzögerte Zeitrelais GAMMA G2ZE20 400VDC steuert die Überbrückung des Anfahrwiderstandes des DC-Motors und schaltet nach einer definierten Zeitspanne einen Schütz und damit einen Widerstand ab. Betrieben wird das Zeitrelais an der Motorbetriebsspannung zwischen 150 und 440V DC.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Mehrwert: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Spannungsversorgung des Zeitrelais direkt über die Versorgung des Motors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Keine zusätzlichen Kosten für ein Netzteil 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Platzeinsparung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30" y="136175"/>
            <a:ext cx="1341970" cy="13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windengerie-te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5520"/>
            <a:ext cx="1976715" cy="12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 rot="18596108">
            <a:off x="2059226" y="3023961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 rot="18596108">
            <a:off x="178058" y="1947124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6" name="Rechteck 15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/>
              <a:t>Energieerzeugung –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 dirty="0"/>
              <a:t>Applikationen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30" y="136175"/>
            <a:ext cx="1341970" cy="13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tele-online.com/cms/wp-content/uploads/2013/03/sicherheitsabschaltung-windrad-31-300x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6" y="2204864"/>
            <a:ext cx="1949052" cy="12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 rot="18596108">
            <a:off x="1955112" y="3246144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0" name="Shape 180"/>
          <p:cNvSpPr txBox="1"/>
          <p:nvPr/>
        </p:nvSpPr>
        <p:spPr>
          <a:xfrm>
            <a:off x="2339752" y="2046926"/>
            <a:ext cx="6685747" cy="34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Aufgabenstellung: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Die Rotorblätter einer Windkraftanlage sollen im abgeschalteten Zustand aus dem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Wind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gedreht werden, um eine Beschädigung der Anlage zu vermeiden.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Spannungsüberwachung mit GAMMA G2UM300VL20 Überwachung der Batteriespannung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auf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Unterspannung. Ist die Windkraftanlage spannungslos, muss die Batterie die Spannung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zur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Verfügung stellen, um die Rotorblätter bei Störung aus dem Wind zu fahren und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dadurch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das Windrad in einen sicheren Betriebszustand zu bringen.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Mehrwert: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Sicheres Abschalten des Windrades bei jeglichen elektrischen Störungen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Preiswerte und sichere Lösung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Rechteck 15"/>
          <p:cNvSpPr/>
          <p:nvPr/>
        </p:nvSpPr>
        <p:spPr>
          <a:xfrm rot="18596108">
            <a:off x="10896" y="2091141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8" name="Rechteck 17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/>
              <a:t>Energieverteilung –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 dirty="0"/>
              <a:t>Applikationen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30" y="136175"/>
            <a:ext cx="1341970" cy="13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tele-online.com/cms/wp-content/uploads/2013/03/notstromaggregat-netzausfall-ueberwachung-11-300x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841067" cy="11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 rot="18596108">
            <a:off x="1955112" y="3099253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 rot="18596108">
            <a:off x="115010" y="2019133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7" name="Shape 187"/>
          <p:cNvSpPr txBox="1"/>
          <p:nvPr/>
        </p:nvSpPr>
        <p:spPr>
          <a:xfrm>
            <a:off x="2339752" y="2039932"/>
            <a:ext cx="6685747" cy="34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Aufgabenstellung: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 Netzausfall soll ein Notstromaggregat gestartet werden.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Die Netzspannung wird mit dem Überwachungsrelais ENYA E1YU400V01 überwacht.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Abfall des Ausgangsrelais startet das Notstromaggregat. Durch große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Lastwechsel bei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Zu- und Abschaltung verschiedener Verbraucher entstehen nicht erwünschte Spannungsspitzen. Das Überwachungsrelais GAMMA G2YM400VL20 reagiert auf </a:t>
            </a: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die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Spannungsspitzen und schaltet notfalls ab.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Mehrwert: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Erkennung Netzausfall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Überwachung Unter- und Überspannung am Generator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Schutz der Verbraucher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6" name="Rechteck 15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land.voraberger\Desktop\TEMP\Präsentation TELE\Unbenannt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" y="-22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Shape 194"/>
          <p:cNvSpPr txBox="1"/>
          <p:nvPr/>
        </p:nvSpPr>
        <p:spPr>
          <a:xfrm>
            <a:off x="311700" y="2182000"/>
            <a:ext cx="4563000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4500">
                <a:latin typeface="Open Sans"/>
                <a:ea typeface="Open Sans"/>
                <a:cs typeface="Open Sans"/>
                <a:sym typeface="Open Sans"/>
              </a:rPr>
              <a:t>Fokusthema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4500">
                <a:latin typeface="Open Sans"/>
                <a:ea typeface="Open Sans"/>
                <a:cs typeface="Open Sans"/>
                <a:sym typeface="Open Sans"/>
              </a:rPr>
              <a:t>Water &amp; Waste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1028" y="6482041"/>
            <a:ext cx="683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u="sng" dirty="0" smtClean="0">
                <a:solidFill>
                  <a:srgbClr val="84BC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zurück</a:t>
            </a:r>
            <a:endParaRPr lang="de-AT" sz="900" u="sng" dirty="0">
              <a:solidFill>
                <a:srgbClr val="84BC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Warum Water &amp; Waste?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87900" y="1366532"/>
            <a:ext cx="8637599" cy="1198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TELE will die Welt zu einem besseren Ort machen. Das kann nur durch den Einsatz von nachhaltiger Technologie gelingen. „Erneuerbare Energie“ greift auf Ressourcen zu, die sich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von selbst erneuern, die recycelt werden können und/oder im Überfluss vorhanden sind. Daher entwickelt </a:t>
            </a:r>
            <a:r>
              <a:rPr lang="de" sz="15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produziert TELE Produkte und Lösungen für die </a:t>
            </a:r>
            <a:r>
              <a:rPr lang="de" sz="15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Branchen </a:t>
            </a:r>
            <a:r>
              <a:rPr lang="de" sz="15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Water &amp; Waste.</a:t>
            </a:r>
            <a:endParaRPr lang="de" sz="15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Shape 20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30" y="136175"/>
            <a:ext cx="1341970" cy="13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02"/>
          <p:cNvSpPr txBox="1"/>
          <p:nvPr/>
        </p:nvSpPr>
        <p:spPr>
          <a:xfrm>
            <a:off x="899592" y="2495056"/>
            <a:ext cx="8637599" cy="367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sz="15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Maßgeschneiderte </a:t>
            </a: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Lösungen für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Frischwasser 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Abwasser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Pumpen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Klärgas =&gt; Biogas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Müllrecycling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Müllverbrennung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Deponiegas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Herausforderungen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Energieeffizienz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Sicherheit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Kommunikation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4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" name="Rechteck 13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/>
              <a:t>TELE – </a:t>
            </a:r>
            <a:r>
              <a:rPr lang="de" dirty="0" smtClean="0"/>
              <a:t>Was wir gut können</a:t>
            </a:r>
            <a:endParaRPr lang="de"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1" name="Shape 231"/>
          <p:cNvSpPr txBox="1"/>
          <p:nvPr/>
        </p:nvSpPr>
        <p:spPr>
          <a:xfrm>
            <a:off x="4788024" y="2183948"/>
            <a:ext cx="8637599" cy="3837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Unsere Kompetenz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50 Jahre Messtechnik- und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Überwachungs-Know-how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Spannung, Strom, Leistung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sowie Temperatur, Füllstände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Hohe Genauigkeit und präzise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Mess-/Rechen-Algorithmen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Skalierbare Messbereiche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Kompaktgerät, Embedded Modul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oder „Entwicklungs-Framework“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Netzwerkfähigkeit via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Feldbus-/</a:t>
            </a:r>
            <a:r>
              <a:rPr lang="de" sz="15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Internettechnologien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Offen sein für neue Ideen</a:t>
            </a:r>
            <a:endParaRPr lang="de"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4" name="Picture 2" descr="C:\Users\roland.voraberger\Desktop\TEMP\Präsentation TELE\Unbenannt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2183948"/>
            <a:ext cx="4619626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1029" y="6482040"/>
            <a:ext cx="683629" cy="19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" u="sng" dirty="0" smtClean="0">
                <a:solidFill>
                  <a:srgbClr val="84BC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zurück</a:t>
            </a:r>
            <a:endParaRPr lang="de-AT" sz="900" u="sng" dirty="0">
              <a:solidFill>
                <a:srgbClr val="84BC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Rechteck 9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749709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 smtClean="0"/>
              <a:t>Fokusthema:</a:t>
            </a:r>
            <a:endParaRPr lang="de" dirty="0"/>
          </a:p>
          <a:p>
            <a:pPr lvl="0" algn="l" rtl="0">
              <a:spcBef>
                <a:spcPts val="0"/>
              </a:spcBef>
              <a:buNone/>
            </a:pPr>
            <a:r>
              <a:rPr lang="de" dirty="0"/>
              <a:t>Water &amp; Waste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30" y="136175"/>
            <a:ext cx="1341970" cy="13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Spitzenlastabdeckung Abwasserpumpe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5913"/>
            <a:ext cx="1915401" cy="12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 rot="18596108">
            <a:off x="2014358" y="3171261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 rot="18596108">
            <a:off x="121818" y="2113342"/>
            <a:ext cx="593158" cy="29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8" name="Shape 208"/>
          <p:cNvSpPr txBox="1"/>
          <p:nvPr/>
        </p:nvSpPr>
        <p:spPr>
          <a:xfrm>
            <a:off x="2411760" y="2060848"/>
            <a:ext cx="6757755" cy="34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Aufgabenstellung: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 einer Abwasserpumpstation sind 2 Pumpen eingebaut, die abwechselnd in Betrieb gehen sollen um eine gleichmäßige Abnutzung zu gewährleisten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Lösung: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 Pumpenwechsler G2ASMA20 von TELE schaltet die Pumpen abwechselnd ein. Im Bedarfsfall kann die zweite Pumpe auch zugeschaltet werden, so dass beide Pumpen gleichzeitig im Betrieb sind (Parallelbetrieb)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Mehrwert: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Gleichmäßige Abnützung dadurch längere Serviceintervalle bei beiden Pumpen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Minimierung von Ausfällen der Pumpen durch annähernd gleiche Betriebszeiten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Spitzenlastabdeckung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Nullspannungssicherheit bei Netzausfällen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8" name="Rechteck 17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land.voraberger\Desktop\TEMP\Präsentation TELE\Unbenannt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Shape 215"/>
          <p:cNvSpPr txBox="1"/>
          <p:nvPr/>
        </p:nvSpPr>
        <p:spPr>
          <a:xfrm>
            <a:off x="311700" y="962800"/>
            <a:ext cx="51800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Gemeinsam </a:t>
            </a:r>
          </a:p>
          <a:p>
            <a:pPr lvl="0" rtl="0">
              <a:spcBef>
                <a:spcPts val="0"/>
              </a:spcBef>
              <a:buNone/>
            </a:pPr>
            <a:r>
              <a:rPr lang="de"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aufsteigen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4500" dirty="0" smtClean="0"/>
              <a:t>UNSERE PROZESSE</a:t>
            </a:r>
            <a:endParaRPr lang="de" sz="4500" dirty="0"/>
          </a:p>
        </p:txBody>
      </p:sp>
      <p:sp>
        <p:nvSpPr>
          <p:cNvPr id="246" name="Shape 246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212377"/>
            <a:ext cx="8520599" cy="97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Organigramm</a:t>
            </a:r>
          </a:p>
        </p:txBody>
      </p:sp>
      <p:sp>
        <p:nvSpPr>
          <p:cNvPr id="271" name="Shape 271"/>
          <p:cNvSpPr/>
          <p:nvPr/>
        </p:nvSpPr>
        <p:spPr>
          <a:xfrm>
            <a:off x="712862" y="1994311"/>
            <a:ext cx="2062500" cy="2062500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683568" y="2610360"/>
            <a:ext cx="2062500" cy="8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2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Sales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2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(SM)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83568" y="4572698"/>
            <a:ext cx="2648699" cy="2168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Customer-Service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Direktvertrieb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Exportpartner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EGH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Brandlabel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275856" y="4572698"/>
            <a:ext cx="2648699" cy="2168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Ideenmanagement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Produktmanagement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Forschung </a:t>
            </a:r>
            <a:r>
              <a:rPr lang="de" sz="1200" dirty="0" smtClean="0"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de" sz="1200" dirty="0">
                <a:latin typeface="Open Sans"/>
                <a:ea typeface="Open Sans"/>
                <a:cs typeface="Open Sans"/>
                <a:sym typeface="Open Sans"/>
              </a:rPr>
              <a:t>Entwicklung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012160" y="4572698"/>
            <a:ext cx="3096344" cy="12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 smtClean="0">
                <a:latin typeface="Open Sans"/>
                <a:ea typeface="Open Sans"/>
                <a:cs typeface="Open Sans"/>
                <a:sym typeface="Open Sans"/>
              </a:rPr>
              <a:t>Produktionstechnologie &amp; Automatisierung</a:t>
            </a:r>
            <a:endParaRPr lang="de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 smtClean="0">
                <a:latin typeface="Open Sans"/>
                <a:ea typeface="Open Sans"/>
                <a:cs typeface="Open Sans"/>
                <a:sym typeface="Open Sans"/>
              </a:rPr>
              <a:t>Bestückung SMT &amp; THT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 smtClean="0">
                <a:latin typeface="Open Sans"/>
                <a:ea typeface="Open Sans"/>
                <a:cs typeface="Open Sans"/>
                <a:sym typeface="Open Sans"/>
              </a:rPr>
              <a:t>Produktionsplanung &amp; -steuerung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de" sz="1200" dirty="0" smtClean="0">
                <a:latin typeface="Open Sans"/>
                <a:ea typeface="Open Sans"/>
                <a:cs typeface="Open Sans"/>
                <a:sym typeface="Open Sans"/>
              </a:rPr>
              <a:t>Endfertigung</a:t>
            </a:r>
            <a:endParaRPr lang="de"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540750" y="1994311"/>
            <a:ext cx="2062500" cy="2062500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3540750" y="2588911"/>
            <a:ext cx="2062500" cy="8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2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Innovation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2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(INNO)</a:t>
            </a:r>
          </a:p>
        </p:txBody>
      </p:sp>
      <p:sp>
        <p:nvSpPr>
          <p:cNvPr id="278" name="Shape 278"/>
          <p:cNvSpPr/>
          <p:nvPr/>
        </p:nvSpPr>
        <p:spPr>
          <a:xfrm>
            <a:off x="6325924" y="1994311"/>
            <a:ext cx="2062500" cy="2062500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6325924" y="2588911"/>
            <a:ext cx="2062500" cy="8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2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2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(PROD)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0" y="1229050"/>
            <a:ext cx="9144000" cy="57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2000" b="1" dirty="0">
                <a:latin typeface="Open Sans"/>
                <a:ea typeface="Open Sans"/>
                <a:cs typeface="Open Sans"/>
                <a:sym typeface="Open Sans"/>
              </a:rPr>
              <a:t>Hauptprozesse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6" name="Rechteck 1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5" name="Rechteck 14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Shape 280"/>
          <p:cNvSpPr txBox="1"/>
          <p:nvPr/>
        </p:nvSpPr>
        <p:spPr>
          <a:xfrm>
            <a:off x="827584" y="4285474"/>
            <a:ext cx="2655336" cy="367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200" b="1" dirty="0" smtClean="0">
                <a:latin typeface="Open Sans"/>
                <a:ea typeface="Open Sans"/>
                <a:cs typeface="Open Sans"/>
                <a:sym typeface="Open Sans"/>
              </a:rPr>
              <a:t>Teilprozesse Sales:</a:t>
            </a:r>
            <a:endParaRPr lang="de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Shape 280"/>
          <p:cNvSpPr txBox="1"/>
          <p:nvPr/>
        </p:nvSpPr>
        <p:spPr>
          <a:xfrm>
            <a:off x="3428832" y="4293096"/>
            <a:ext cx="2655336" cy="367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200" b="1" dirty="0" smtClean="0">
                <a:latin typeface="Open Sans"/>
                <a:ea typeface="Open Sans"/>
                <a:cs typeface="Open Sans"/>
                <a:sym typeface="Open Sans"/>
              </a:rPr>
              <a:t>Teilprozesse Innovation:</a:t>
            </a:r>
            <a:endParaRPr lang="de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Shape 280"/>
          <p:cNvSpPr txBox="1"/>
          <p:nvPr/>
        </p:nvSpPr>
        <p:spPr>
          <a:xfrm>
            <a:off x="6165136" y="4285474"/>
            <a:ext cx="2655336" cy="367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1200" b="1" dirty="0" smtClean="0">
                <a:latin typeface="Open Sans"/>
                <a:ea typeface="Open Sans"/>
                <a:cs typeface="Open Sans"/>
                <a:sym typeface="Open Sans"/>
              </a:rPr>
              <a:t>Teilprozesse Production:</a:t>
            </a:r>
            <a:endParaRPr lang="de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Organigramm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0" y="1229050"/>
            <a:ext cx="9144000" cy="57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2000" b="1">
                <a:latin typeface="Open Sans"/>
                <a:ea typeface="Open Sans"/>
                <a:cs typeface="Open Sans"/>
                <a:sym typeface="Open Sans"/>
              </a:rPr>
              <a:t>Unterstützungsprozesse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196261" y="2060848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870518" y="2060848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544745" y="2060848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300192" y="2060848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187624" y="3995361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861883" y="3995361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4572000" y="3995361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6349949" y="3995361"/>
            <a:ext cx="1521701" cy="1521701"/>
          </a:xfrm>
          <a:prstGeom prst="ellipse">
            <a:avLst/>
          </a:prstGeom>
          <a:solidFill>
            <a:srgbClr val="79B8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1213735" y="2492896"/>
            <a:ext cx="1486794" cy="682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Finance</a:t>
            </a:r>
            <a:b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(FM)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887952" y="2492896"/>
            <a:ext cx="1486794" cy="682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Human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Resource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(HR)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562198" y="2492896"/>
            <a:ext cx="1486794" cy="877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Informations-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technologie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(IT)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317654" y="2564904"/>
            <a:ext cx="1486794" cy="682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Marketing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(MT)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205070" y="4509121"/>
            <a:ext cx="1486794" cy="682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Regie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(R)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879316" y="4402699"/>
            <a:ext cx="1486794" cy="682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</a:t>
            </a:r>
            <a:b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(OM)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599075" y="4423879"/>
            <a:ext cx="1486794" cy="877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Purchasing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&amp; Logistics</a:t>
            </a:r>
            <a:endParaRPr lang="de"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de" sz="12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PUL)</a:t>
            </a:r>
            <a:endParaRPr lang="de" sz="1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6367366" y="4423879"/>
            <a:ext cx="1486794" cy="877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Quality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(QM)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8" name="Rechteck 27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4500"/>
              <a:t>Produkte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land.voraberger\Desktop\TEMP\Präsentation TELE\Unbenannt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Shape 321"/>
          <p:cNvSpPr txBox="1"/>
          <p:nvPr/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Produktgruppen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Zeitrelais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387900" y="2262950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Zeitrelais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Schalten nach definierten Parametern über die Zeit ein und aus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Effizientere Gestaltung von Abläufen in Maschinen und Anlagen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Zeitrelais-Produktserien von TELE: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Industriebauform: GAMMA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 kompakt: VEO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Kundustriebauform gesteckt: KAPPA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Installationsbauform: ENYA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3091700" y="5395550"/>
            <a:ext cx="4332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284200" y="5360000"/>
            <a:ext cx="4332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" name="Gruppieren 7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Rechteck 9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4" name="Shape 338"/>
          <p:cNvPicPr preferRelativeResize="0"/>
          <p:nvPr/>
        </p:nvPicPr>
        <p:blipFill rotWithShape="1">
          <a:blip r:embed="rId4">
            <a:alphaModFix/>
          </a:blip>
          <a:srcRect l="9950" r="74018"/>
          <a:stretch/>
        </p:blipFill>
        <p:spPr>
          <a:xfrm>
            <a:off x="7212823" y="212375"/>
            <a:ext cx="1564378" cy="16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339"/>
          <p:cNvPicPr preferRelativeResize="0"/>
          <p:nvPr/>
        </p:nvPicPr>
        <p:blipFill rotWithShape="1">
          <a:blip r:embed="rId5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340"/>
          <p:cNvSpPr/>
          <p:nvPr/>
        </p:nvSpPr>
        <p:spPr>
          <a:xfrm>
            <a:off x="3203848" y="5340156"/>
            <a:ext cx="4332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uppieren 1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1" name="Rechteck 2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23" name="Rechteck 22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6" name="Rechteck 25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28" name="Rechteck 2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1" name="Rechteck 3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32" name="Gruppieren 31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33" name="Rechteck 32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hteck 3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1" name="Rechteck 4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Überwachungsrelais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387900" y="1348550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Überwachungsrelais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Messen/überwachen von: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Strom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Spannung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Temperatur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Frequenz und Füllstände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Verschiedene Bauformen für verschiedene Anwendungen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Einsatz in Steuerungs-, Anlagen- und Maschinenbau sowie Gebäudetechnik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Überwachungsrelais-Produktserien von TELE: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Industriebauform: GAMMA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 kompakt: VEO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Kundustriebauform gesteckt: KAPPA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Installationsbauform: ENYA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2006875" y="5395550"/>
            <a:ext cx="948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3976475" y="5395550"/>
            <a:ext cx="32363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171725" y="5360000"/>
            <a:ext cx="34446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189675" y="5360000"/>
            <a:ext cx="29808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348"/>
          <p:cNvPicPr preferRelativeResize="0"/>
          <p:nvPr/>
        </p:nvPicPr>
        <p:blipFill rotWithShape="1">
          <a:blip r:embed="rId3">
            <a:alphaModFix/>
          </a:blip>
          <a:srcRect l="26345" r="57623"/>
          <a:stretch/>
        </p:blipFill>
        <p:spPr>
          <a:xfrm>
            <a:off x="7212823" y="212375"/>
            <a:ext cx="1564378" cy="16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339"/>
          <p:cNvPicPr preferRelativeResize="0"/>
          <p:nvPr/>
        </p:nvPicPr>
        <p:blipFill rotWithShape="1">
          <a:blip r:embed="rId4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ruppieren 47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70" name="Rechteck 6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Rechteck 72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Rechteck 68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5" name="Rechteck 64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1" name="Rechteck 6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54" name="Rechteck 5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7" name="Rechteck 56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74" name="Shape 340"/>
          <p:cNvSpPr/>
          <p:nvPr/>
        </p:nvSpPr>
        <p:spPr>
          <a:xfrm>
            <a:off x="4340872" y="5340156"/>
            <a:ext cx="3194976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340"/>
          <p:cNvSpPr/>
          <p:nvPr/>
        </p:nvSpPr>
        <p:spPr>
          <a:xfrm>
            <a:off x="2407566" y="5337805"/>
            <a:ext cx="82230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" name="Gruppieren 43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76" name="Rechteck 7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7" name="Textfeld 76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8" name="Rechteck 77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7" name="Rechteck 4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Lastwächter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387900" y="1729550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Lastwächter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Zuverlässige Überwachung des Lastzustands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Fehlermeldungen oder Schaltvorgänge für Abhilfemaßnahmen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Erhöhung der Verfügbarkeit und Sicherheit der Anlagen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Überwachungsrelais-Produktserien von TELE: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Industriebauform: GAMMA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 kompakt: VEO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Kundustriebauform gesteckt: KAPPA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Installationsbauform: ENYA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5056625" y="5395550"/>
            <a:ext cx="23669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653625" y="5395550"/>
            <a:ext cx="23669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5151975" y="5360000"/>
            <a:ext cx="24641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89675" y="5360000"/>
            <a:ext cx="39818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" name="Shape 360"/>
          <p:cNvPicPr preferRelativeResize="0"/>
          <p:nvPr/>
        </p:nvPicPr>
        <p:blipFill rotWithShape="1">
          <a:blip r:embed="rId3">
            <a:alphaModFix/>
          </a:blip>
          <a:srcRect l="42740" r="41228"/>
          <a:stretch/>
        </p:blipFill>
        <p:spPr>
          <a:xfrm>
            <a:off x="7212823" y="212375"/>
            <a:ext cx="1564378" cy="16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200" y="2780928"/>
            <a:ext cx="2464250" cy="23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339"/>
          <p:cNvPicPr preferRelativeResize="0"/>
          <p:nvPr/>
        </p:nvPicPr>
        <p:blipFill rotWithShape="1">
          <a:blip r:embed="rId5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ruppieren 49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72" name="Rechteck 71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5" name="Rechteck 74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Rechteck 6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1" name="Rechteck 7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64" name="Rechteck 6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hteck 65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7" name="Rechteck 66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Rechteck 62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56" name="Rechteck 5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Rechteck 57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Rechteck 58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76" name="Shape 340"/>
          <p:cNvSpPr/>
          <p:nvPr/>
        </p:nvSpPr>
        <p:spPr>
          <a:xfrm>
            <a:off x="5418728" y="5340156"/>
            <a:ext cx="168196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340"/>
          <p:cNvSpPr/>
          <p:nvPr/>
        </p:nvSpPr>
        <p:spPr>
          <a:xfrm>
            <a:off x="2407566" y="5337805"/>
            <a:ext cx="1868231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" name="Gruppieren 44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49" name="Rechteck 48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10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hteck 78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7" name="Rechteck 4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dirty="0"/>
              <a:t>TELE Geschichte</a:t>
            </a:r>
          </a:p>
        </p:txBody>
      </p:sp>
      <p:pic>
        <p:nvPicPr>
          <p:cNvPr id="4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908720"/>
            <a:ext cx="7545574" cy="5659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Netz- und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Anlagenschutz</a:t>
            </a:r>
          </a:p>
        </p:txBody>
      </p:sp>
      <p:sp>
        <p:nvSpPr>
          <p:cNvPr id="374" name="Shape 374"/>
          <p:cNvSpPr/>
          <p:nvPr/>
        </p:nvSpPr>
        <p:spPr>
          <a:xfrm>
            <a:off x="6131150" y="5395550"/>
            <a:ext cx="10817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6210175" y="5360000"/>
            <a:ext cx="1406099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" name="Shape 373"/>
          <p:cNvPicPr preferRelativeResize="0"/>
          <p:nvPr/>
        </p:nvPicPr>
        <p:blipFill rotWithShape="1">
          <a:blip r:embed="rId3">
            <a:alphaModFix/>
          </a:blip>
          <a:srcRect l="58354" r="25614"/>
          <a:stretch/>
        </p:blipFill>
        <p:spPr>
          <a:xfrm>
            <a:off x="7289023" y="364775"/>
            <a:ext cx="1564378" cy="16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122" y="2919626"/>
            <a:ext cx="4421350" cy="21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398898" y="2034350"/>
            <a:ext cx="4017336" cy="365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Font typeface="Arial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Features: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Kontrolliert die Einspeisung 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von Energie in das Stromnetz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Vorgeschrieben nach 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DIN-VDE 0126-1-1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Sichere und normgerechte 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Trennung im Fehlerfall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Länderspezifische Konfiguration 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freie Konfiguration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via Open Setup im Feld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Sowohl für Mittel- als auch </a:t>
            </a:r>
            <a:b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für Niederspannung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Ein- und dreiphasige Netze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" name="Shape 339"/>
          <p:cNvPicPr preferRelativeResize="0"/>
          <p:nvPr/>
        </p:nvPicPr>
        <p:blipFill rotWithShape="1">
          <a:blip r:embed="rId5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340"/>
          <p:cNvSpPr/>
          <p:nvPr/>
        </p:nvSpPr>
        <p:spPr>
          <a:xfrm>
            <a:off x="6289150" y="5340156"/>
            <a:ext cx="1246697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Gruppieren 49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72" name="Rechteck 71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5" name="Rechteck 74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Rechteck 6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1" name="Rechteck 7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64" name="Rechteck 6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hteck 65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7" name="Rechteck 66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Rechteck 62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56" name="Rechteck 5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Rechteck 57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Rechteck 58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76" name="Shape 340"/>
          <p:cNvSpPr/>
          <p:nvPr/>
        </p:nvSpPr>
        <p:spPr>
          <a:xfrm>
            <a:off x="2407566" y="5337805"/>
            <a:ext cx="2869975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3" name="Gruppieren 42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46" name="Rechteck 4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10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5" name="Rechteck 44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Komplementär-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de"/>
              <a:t>produkte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387900" y="2262950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Übersicht: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Koppelrelais und Signalwandler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Schaltrelais und Sockel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Stromwandler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Schaltuhren und Betriebsstundenzähler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Sicherheitsrelais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Schaltnetzteile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Leistungselektronik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Softstarter 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Thyristorsteller</a:t>
            </a:r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Bremsgeräte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2006875" y="5395550"/>
            <a:ext cx="41085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Shape 386"/>
          <p:cNvPicPr preferRelativeResize="0"/>
          <p:nvPr/>
        </p:nvPicPr>
        <p:blipFill rotWithShape="1">
          <a:blip r:embed="rId3">
            <a:alphaModFix/>
          </a:blip>
          <a:srcRect l="74749" r="9219"/>
          <a:stretch/>
        </p:blipFill>
        <p:spPr>
          <a:xfrm>
            <a:off x="7212823" y="212375"/>
            <a:ext cx="1564378" cy="16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339"/>
          <p:cNvPicPr preferRelativeResize="0"/>
          <p:nvPr/>
        </p:nvPicPr>
        <p:blipFill rotWithShape="1">
          <a:blip r:embed="rId4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340"/>
          <p:cNvSpPr/>
          <p:nvPr/>
        </p:nvSpPr>
        <p:spPr>
          <a:xfrm>
            <a:off x="1993900" y="5376103"/>
            <a:ext cx="4332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" name="Gruppieren 44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67" name="Rechteck 66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eck 68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0" name="Rechteck 69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63" name="Rechteck 62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6" name="Rechteck 65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48" name="Gruppieren 47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Rechteck 60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2" name="Rechteck 61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55" name="Rechteck 54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8" name="Rechteck 57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51" name="Rechteck 5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4" name="Rechteck 53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40" name="Gruppieren 39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Rechteck 72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2" name="Rechteck 41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0"/>
          <a:stretch/>
        </p:blipFill>
        <p:spPr>
          <a:xfrm>
            <a:off x="5613350" y="1952822"/>
            <a:ext cx="2856078" cy="436527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Softstarter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87900" y="1340768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Übersicht: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Stufenlose Leistungsdosierung von Asynchronmotoren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Begrenzung von Anlaufstrom und Anlaufmoment in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 Startphase mit Phasenanschnittsteuerung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Nahezu stoßfreies Starten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Vermeidung von mechanischen Belastungen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Netzspannungseinbrüchen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Hohe Überlastfähigkeit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Geringe Verlustleistung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Kommt zum Einsatz in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Maschinen- und Anlagenbau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Klima- und Belüftungsanlagen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Pumpenanwendungen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Industrie- und Fördertechnik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2006875" y="5395550"/>
            <a:ext cx="41085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Shape 397"/>
          <p:cNvPicPr preferRelativeResize="0"/>
          <p:nvPr/>
        </p:nvPicPr>
        <p:blipFill rotWithShape="1">
          <a:blip r:embed="rId4">
            <a:alphaModFix/>
          </a:blip>
          <a:srcRect l="74749" r="9219"/>
          <a:stretch/>
        </p:blipFill>
        <p:spPr>
          <a:xfrm>
            <a:off x="7212823" y="212375"/>
            <a:ext cx="1564378" cy="16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99"/>
          <p:cNvSpPr/>
          <p:nvPr/>
        </p:nvSpPr>
        <p:spPr>
          <a:xfrm>
            <a:off x="189675" y="5360000"/>
            <a:ext cx="6147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6" name="Shape 339"/>
          <p:cNvPicPr preferRelativeResize="0"/>
          <p:nvPr/>
        </p:nvPicPr>
        <p:blipFill rotWithShape="1">
          <a:blip r:embed="rId5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340"/>
          <p:cNvSpPr/>
          <p:nvPr/>
        </p:nvSpPr>
        <p:spPr>
          <a:xfrm>
            <a:off x="1993900" y="5376103"/>
            <a:ext cx="4332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" name="Gruppieren 47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70" name="Rechteck 6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Rechteck 72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Rechteck 68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5" name="Rechteck 64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1" name="Rechteck 6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54" name="Rechteck 5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7" name="Rechteck 56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45" name="Rechteck 44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10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Rechteck 74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4" name="Rechteck 43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Thyristorsteller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87900" y="1500950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Übersicht: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Stufenlose Steuerung der Leistungsaufnahme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induktiver und ohmscher Lasten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Begrenzung der Netzwechselspannung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durch Phasenanschnittsteuerung 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Nahezu stoßfreies Starten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Vermeidung von mechanischen Belastungen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Netzspannungseinbrüchen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Geringe Verlustleistung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Zur Regelung in Steuerungen von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Industrieheizungen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Motoren in Maschinen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PV-, Wind- und Wasserkraftanlagen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235500" y="5339250"/>
            <a:ext cx="57204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Shape 408"/>
          <p:cNvPicPr preferRelativeResize="0"/>
          <p:nvPr/>
        </p:nvPicPr>
        <p:blipFill rotWithShape="1">
          <a:blip r:embed="rId3">
            <a:alphaModFix/>
          </a:blip>
          <a:srcRect l="74749" r="9219"/>
          <a:stretch/>
        </p:blipFill>
        <p:spPr>
          <a:xfrm>
            <a:off x="7365223" y="364775"/>
            <a:ext cx="1564378" cy="16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409"/>
          <p:cNvSpPr/>
          <p:nvPr/>
        </p:nvSpPr>
        <p:spPr>
          <a:xfrm>
            <a:off x="387900" y="5491650"/>
            <a:ext cx="57204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" name="Shape 404"/>
          <p:cNvPicPr preferRelativeResize="0"/>
          <p:nvPr/>
        </p:nvPicPr>
        <p:blipFill rotWithShape="1">
          <a:blip r:embed="rId4">
            <a:alphaModFix/>
          </a:blip>
          <a:srcRect l="14385" t="-6089" r="18764" b="-15211"/>
          <a:stretch/>
        </p:blipFill>
        <p:spPr>
          <a:xfrm>
            <a:off x="5705300" y="2007600"/>
            <a:ext cx="3156550" cy="409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339"/>
          <p:cNvPicPr preferRelativeResize="0"/>
          <p:nvPr/>
        </p:nvPicPr>
        <p:blipFill rotWithShape="1">
          <a:blip r:embed="rId5">
            <a:alphaModFix/>
          </a:blip>
          <a:srcRect b="40270"/>
          <a:stretch/>
        </p:blipFill>
        <p:spPr>
          <a:xfrm>
            <a:off x="2100153" y="5263050"/>
            <a:ext cx="5213097" cy="66810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340"/>
          <p:cNvSpPr/>
          <p:nvPr/>
        </p:nvSpPr>
        <p:spPr>
          <a:xfrm>
            <a:off x="1993900" y="5376103"/>
            <a:ext cx="4332000" cy="59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" name="Gruppieren 47"/>
          <p:cNvGrpSpPr/>
          <p:nvPr/>
        </p:nvGrpSpPr>
        <p:grpSpPr>
          <a:xfrm>
            <a:off x="2123728" y="5971658"/>
            <a:ext cx="5168470" cy="337662"/>
            <a:chOff x="531780" y="4338054"/>
            <a:chExt cx="8129436" cy="531106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531780" y="4338054"/>
              <a:ext cx="1641570" cy="503882"/>
              <a:chOff x="1027411" y="5242834"/>
              <a:chExt cx="3491562" cy="1071739"/>
            </a:xfrm>
          </p:grpSpPr>
          <p:sp>
            <p:nvSpPr>
              <p:cNvPr id="70" name="Rechteck 6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1538360" y="550265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Zeitrelais</a:t>
                </a:r>
                <a:endParaRPr lang="de-AT" sz="8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3" name="Rechteck 72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2207740" y="4348296"/>
              <a:ext cx="1641570" cy="503882"/>
              <a:chOff x="1027411" y="5242834"/>
              <a:chExt cx="3491562" cy="1071739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1108094" y="5506103"/>
                <a:ext cx="3345284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7" action="ppaction://hlinksldjump"/>
                  </a:rPr>
                  <a:t>Überwachungsrelai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</a:t>
                </a:r>
                <a:endParaRPr lang="de-AT" sz="7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9" name="Rechteck 68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3836680" y="4365278"/>
              <a:ext cx="1641570" cy="503882"/>
              <a:chOff x="1027411" y="5242834"/>
              <a:chExt cx="3491562" cy="1071739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1575926" y="5479202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8" action="ppaction://hlinksldjump"/>
                  </a:rPr>
                  <a:t>Lastwächter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5" name="Rechteck 64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5413495" y="4365104"/>
              <a:ext cx="1641570" cy="503882"/>
              <a:chOff x="1027411" y="5242834"/>
              <a:chExt cx="3491562" cy="1071739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544057" y="5510934"/>
                <a:ext cx="2379869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9" action="ppaction://hlinksldjump"/>
                  </a:rPr>
                  <a:t>NA-Schutz</a:t>
                </a:r>
                <a:endParaRPr lang="de-AT" sz="6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1" name="Rechteck 60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7019646" y="4365278"/>
              <a:ext cx="1641570" cy="503882"/>
              <a:chOff x="1027411" y="5242834"/>
              <a:chExt cx="3491562" cy="1071739"/>
            </a:xfrm>
          </p:grpSpPr>
          <p:sp>
            <p:nvSpPr>
              <p:cNvPr id="54" name="Rechteck 5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1093307" y="5527006"/>
                <a:ext cx="3286451" cy="6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" u="sng" dirty="0" err="1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Komplementärprod</a:t>
                </a:r>
                <a:r>
                  <a:rPr lang="de-AT" sz="60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de-AT" sz="4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>
              <a:xfrm rot="18596108">
                <a:off x="1027411" y="524283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7" name="Rechteck 56"/>
              <p:cNvSpPr/>
              <p:nvPr/>
            </p:nvSpPr>
            <p:spPr>
              <a:xfrm rot="18596108">
                <a:off x="4161024" y="5956624"/>
                <a:ext cx="357949" cy="357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45" name="Rechteck 44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10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Rechteck 74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4" name="Rechteck 43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land.voraberger\Desktop\TEMP\Präsentation TELE\Unbenannt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" name="Shape 415"/>
          <p:cNvSpPr txBox="1"/>
          <p:nvPr/>
        </p:nvSpPr>
        <p:spPr>
          <a:xfrm>
            <a:off x="311700" y="2867800"/>
            <a:ext cx="8459100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Produktserien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Im Vergleich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600" y="1263875"/>
            <a:ext cx="5215701" cy="1760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4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1" name="Shape 431"/>
          <p:cNvPicPr preferRelativeResize="0"/>
          <p:nvPr/>
        </p:nvPicPr>
        <p:blipFill rotWithShape="1">
          <a:blip r:embed="rId5">
            <a:alphaModFix/>
          </a:blip>
          <a:srcRect r="6463" b="4159"/>
          <a:stretch/>
        </p:blipFill>
        <p:spPr>
          <a:xfrm>
            <a:off x="1167800" y="2683950"/>
            <a:ext cx="6523872" cy="341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ENYA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4289200" y="2296575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Installationsbauform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Zeit- und Überwachungsrelais,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Einzel- und Multifunktion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Baubreite 17,5mm und 35mm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oder 2 Wechsler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UL-zertifiziert, CE-konform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Umgebungstemperatur -25 bis +55°C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Versenkte Einstellpotentiometer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Analoganzeige durch LED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 – 240V AC/DC, messkreisversorgt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9" name="Rechteck 8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3" name="Shape 438"/>
          <p:cNvPicPr preferRelativeResize="0"/>
          <p:nvPr/>
        </p:nvPicPr>
        <p:blipFill rotWithShape="1">
          <a:blip r:embed="rId4">
            <a:alphaModFix/>
          </a:blip>
          <a:srcRect l="7616" r="-1885" b="4406"/>
          <a:stretch/>
        </p:blipFill>
        <p:spPr>
          <a:xfrm>
            <a:off x="120237" y="2230993"/>
            <a:ext cx="4091723" cy="298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40"/>
          <p:cNvPicPr preferRelativeResize="0"/>
          <p:nvPr/>
        </p:nvPicPr>
        <p:blipFill rotWithShape="1">
          <a:blip r:embed="rId5">
            <a:alphaModFix/>
          </a:blip>
          <a:srcRect t="3503" r="70483" b="9342"/>
          <a:stretch/>
        </p:blipFill>
        <p:spPr>
          <a:xfrm>
            <a:off x="7229358" y="23118"/>
            <a:ext cx="1931173" cy="220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68"/>
          <p:cNvPicPr preferRelativeResize="0"/>
          <p:nvPr/>
        </p:nvPicPr>
        <p:blipFill rotWithShape="1">
          <a:blip r:embed="rId5">
            <a:alphaModFix/>
          </a:blip>
          <a:srcRect t="3503" r="83202" b="9342"/>
          <a:stretch/>
        </p:blipFill>
        <p:spPr>
          <a:xfrm>
            <a:off x="7079753" y="31924"/>
            <a:ext cx="1098997" cy="22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VEO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4289200" y="2067975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 für Montageplatte </a:t>
            </a:r>
            <a:b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Kabelkanäle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Zeit- und Überwachungsrelais,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Einzel- und Multifunktion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Baubreite 22,5mm und 45mm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oder 2 Wechsler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 Profile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UL-zertifiziert, CE-konform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Umgebungstemperatur -25 bis +60°C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Versenkte Einstellpotentiometer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Analoganzeige durch LED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 – 240V AC/DC, messkreisversorgt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9" name="Rechteck 8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3" name="Shape 448"/>
          <p:cNvPicPr preferRelativeResize="0"/>
          <p:nvPr/>
        </p:nvPicPr>
        <p:blipFill rotWithShape="1">
          <a:blip r:embed="rId4">
            <a:alphaModFix/>
          </a:blip>
          <a:srcRect l="31630" t="3503" r="52993" b="9342"/>
          <a:stretch/>
        </p:blipFill>
        <p:spPr>
          <a:xfrm>
            <a:off x="8137999" y="0"/>
            <a:ext cx="1005999" cy="220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49"/>
          <p:cNvPicPr preferRelativeResize="0"/>
          <p:nvPr/>
        </p:nvPicPr>
        <p:blipFill rotWithShape="1">
          <a:blip r:embed="rId5">
            <a:alphaModFix/>
          </a:blip>
          <a:srcRect l="690" r="690"/>
          <a:stretch/>
        </p:blipFill>
        <p:spPr>
          <a:xfrm>
            <a:off x="197475" y="2265000"/>
            <a:ext cx="4091724" cy="298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68"/>
          <p:cNvPicPr preferRelativeResize="0"/>
          <p:nvPr/>
        </p:nvPicPr>
        <p:blipFill rotWithShape="1">
          <a:blip r:embed="rId4">
            <a:alphaModFix/>
          </a:blip>
          <a:srcRect t="3503" r="83202" b="9342"/>
          <a:stretch/>
        </p:blipFill>
        <p:spPr>
          <a:xfrm>
            <a:off x="7054353" y="-6176"/>
            <a:ext cx="1098997" cy="22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GAMMA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4289200" y="2296575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Zeit- und Überwachungsrelais,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Einzel- und Multifunktion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Baubreite 22,5mm und 45mm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oder 2 Wechsler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UL-zertifiziert, CE-konform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Umgebungstemperatur -25 bis +55°C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Versenkte Einstellpotentiometer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Analoganzeige durch LED oder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Digitalanzeige durch LCD-Display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 – 240V AC/DC oder Powermodule </a:t>
            </a:r>
            <a:b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 – 500V AC; 24V DC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Shape 457"/>
          <p:cNvPicPr preferRelativeResize="0"/>
          <p:nvPr/>
        </p:nvPicPr>
        <p:blipFill rotWithShape="1">
          <a:blip r:embed="rId3">
            <a:alphaModFix/>
          </a:blip>
          <a:srcRect l="41275" t="3503" r="33204" b="9342"/>
          <a:stretch/>
        </p:blipFill>
        <p:spPr>
          <a:xfrm>
            <a:off x="7474325" y="0"/>
            <a:ext cx="1669676" cy="220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59"/>
          <p:cNvPicPr preferRelativeResize="0"/>
          <p:nvPr/>
        </p:nvPicPr>
        <p:blipFill rotWithShape="1">
          <a:blip r:embed="rId4">
            <a:alphaModFix/>
          </a:blip>
          <a:srcRect l="-1488" t="-15637" r="-1860" b="-8864"/>
          <a:stretch/>
        </p:blipFill>
        <p:spPr>
          <a:xfrm>
            <a:off x="10825" y="2296575"/>
            <a:ext cx="4228599" cy="298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68"/>
          <p:cNvPicPr preferRelativeResize="0"/>
          <p:nvPr/>
        </p:nvPicPr>
        <p:blipFill rotWithShape="1">
          <a:blip r:embed="rId3">
            <a:alphaModFix/>
          </a:blip>
          <a:srcRect t="3503" r="83202" b="9342"/>
          <a:stretch/>
        </p:blipFill>
        <p:spPr>
          <a:xfrm>
            <a:off x="6844803" y="-6176"/>
            <a:ext cx="1098997" cy="2207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pieren 16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5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9" name="Rechteck 18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Shape 4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825" y="0"/>
            <a:ext cx="1098997" cy="220787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/>
              <a:t>KAPPA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4517800" y="2144175"/>
            <a:ext cx="8637599" cy="23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3333"/>
              <a:buNone/>
            </a:pPr>
            <a:r>
              <a:rPr lang="de" sz="15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Industriebauform gesteckt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(45mm Standard Kappenmaß)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Zeit- und Überwachungsrelais,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Einzel- und Multifunktion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Baubreite 38mm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Wechsler oder 1Wechsler </a:t>
            </a:r>
            <a:b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1 Schließer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CE-konform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Umgebungstemperatur -25 bis +55°C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Versenkte Einstellpotentiometer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Analoganzeige durch LED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 – 240V AC/DC, messkreisversorgt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550" y="0"/>
            <a:ext cx="1098997" cy="220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67"/>
          <p:cNvPicPr preferRelativeResize="0"/>
          <p:nvPr/>
        </p:nvPicPr>
        <p:blipFill rotWithShape="1">
          <a:blip r:embed="rId4">
            <a:alphaModFix/>
          </a:blip>
          <a:srcRect l="67657" t="3503" r="12252" b="9342"/>
          <a:stretch/>
        </p:blipFill>
        <p:spPr>
          <a:xfrm>
            <a:off x="7832156" y="0"/>
            <a:ext cx="1314448" cy="220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69"/>
          <p:cNvPicPr preferRelativeResize="0"/>
          <p:nvPr/>
        </p:nvPicPr>
        <p:blipFill rotWithShape="1">
          <a:blip r:embed="rId5">
            <a:alphaModFix/>
          </a:blip>
          <a:srcRect l="1895" r="1885"/>
          <a:stretch/>
        </p:blipFill>
        <p:spPr>
          <a:xfrm>
            <a:off x="412450" y="1991825"/>
            <a:ext cx="4091724" cy="298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68"/>
          <p:cNvPicPr preferRelativeResize="0"/>
          <p:nvPr/>
        </p:nvPicPr>
        <p:blipFill rotWithShape="1">
          <a:blip r:embed="rId4">
            <a:alphaModFix/>
          </a:blip>
          <a:srcRect t="3503" r="83202" b="9342"/>
          <a:stretch/>
        </p:blipFill>
        <p:spPr>
          <a:xfrm>
            <a:off x="6768603" y="-12526"/>
            <a:ext cx="1098997" cy="2207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pieren 16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6" action="ppaction://hlinksldjump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9" name="Rechteck 18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TELE in Ihrer Nähe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131840" y="5661248"/>
            <a:ext cx="2741051" cy="608433"/>
            <a:chOff x="3146655" y="5476957"/>
            <a:chExt cx="2741051" cy="608433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146655" y="5476957"/>
              <a:ext cx="2705410" cy="531822"/>
              <a:chOff x="1209256" y="5293725"/>
              <a:chExt cx="3097406" cy="85310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544057" y="5602595"/>
                <a:ext cx="2379870" cy="407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050" u="sng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rId3"/>
                  </a:rPr>
                  <a:t>Vertriebspartner online finden</a:t>
                </a:r>
                <a:endParaRPr lang="de-AT" sz="900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" name="Rechteck 6"/>
            <p:cNvSpPr/>
            <p:nvPr/>
          </p:nvSpPr>
          <p:spPr>
            <a:xfrm rot="18596108">
              <a:off x="5718695" y="5916379"/>
              <a:ext cx="223143" cy="11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122" name="Picture 2" descr="C:\Users\roland.voraberger\Desktop\TEMP\Präsentation TELE\Unbenannt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" y="1340766"/>
            <a:ext cx="86106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3" name="Rechteck 12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Shape 47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299873" y="2708920"/>
            <a:ext cx="8520599" cy="241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500" b="1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de" sz="1800" dirty="0"/>
              <a:t>TELE </a:t>
            </a:r>
            <a:r>
              <a:rPr lang="de" sz="1800" dirty="0" smtClean="0"/>
              <a:t>Haase Steuergeräte GmbH</a:t>
            </a:r>
            <a:br>
              <a:rPr lang="de" sz="1800" dirty="0" smtClean="0"/>
            </a:br>
            <a:r>
              <a:rPr lang="de" sz="1800" dirty="0" smtClean="0"/>
              <a:t>Vorarlberger Allee 38</a:t>
            </a:r>
            <a:br>
              <a:rPr lang="de" sz="1800" dirty="0" smtClean="0"/>
            </a:br>
            <a:r>
              <a:rPr lang="de" sz="1800" dirty="0" smtClean="0"/>
              <a:t>A-1230 Wien</a:t>
            </a:r>
            <a:endParaRPr lang="de" sz="1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de" sz="1800" dirty="0"/>
              <a:t>+43 / 1 / 61474 - 0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de" sz="1800" u="sng" dirty="0">
                <a:solidFill>
                  <a:schemeClr val="hlink"/>
                </a:solidFill>
                <a:hlinkClick r:id="rId4"/>
              </a:rPr>
              <a:t>info@tele-haase.at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de" sz="1800" dirty="0"/>
              <a:t>www.tele-online.com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311700" y="620688"/>
            <a:ext cx="8520599" cy="151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4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Was können wir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de" sz="4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für Sie tun?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612576" y="-243408"/>
            <a:ext cx="10441160" cy="710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948"/>
          <a:stretch/>
        </p:blipFill>
        <p:spPr>
          <a:xfrm>
            <a:off x="-95527" y="316937"/>
            <a:ext cx="9239522" cy="505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land.voraberger\Desktop\TEMP\Präsentation TELE\Unbenannt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5"/>
          <a:stretch/>
        </p:blipFill>
        <p:spPr bwMode="auto">
          <a:xfrm>
            <a:off x="0" y="150244"/>
            <a:ext cx="9144000" cy="59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dirty="0" smtClean="0"/>
              <a:t>Unser Team</a:t>
            </a:r>
            <a:endParaRPr lang="de" dirty="0"/>
          </a:p>
        </p:txBody>
      </p:sp>
      <p:sp>
        <p:nvSpPr>
          <p:cNvPr id="2" name="Rechteck 1"/>
          <p:cNvSpPr/>
          <p:nvPr/>
        </p:nvSpPr>
        <p:spPr>
          <a:xfrm>
            <a:off x="2480320" y="2212008"/>
            <a:ext cx="4176464" cy="2736304"/>
          </a:xfrm>
          <a:prstGeom prst="rect">
            <a:avLst/>
          </a:prstGeom>
          <a:solidFill>
            <a:srgbClr val="84B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2555776" y="2492896"/>
            <a:ext cx="4101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 smtClean="0">
                <a:solidFill>
                  <a:schemeClr val="bg1"/>
                </a:solidFill>
              </a:rPr>
              <a:t>Unsere Mitarbeiter</a:t>
            </a:r>
            <a:endParaRPr lang="de-AT" sz="60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01429" y="4581128"/>
            <a:ext cx="20786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u="sng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Teammitglied online suchen</a:t>
            </a:r>
            <a:endParaRPr lang="de-AT" sz="900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0" name="Rechteck 9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4159123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0" y="6384350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sp>
        <p:nvSpPr>
          <p:cNvPr id="6" name="Shape 105"/>
          <p:cNvSpPr txBox="1">
            <a:spLocks noGrp="1"/>
          </p:cNvSpPr>
          <p:nvPr>
            <p:ph type="title"/>
          </p:nvPr>
        </p:nvSpPr>
        <p:spPr>
          <a:xfrm>
            <a:off x="827584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de" dirty="0" smtClean="0">
                <a:solidFill>
                  <a:schemeClr val="tx1"/>
                </a:solidFill>
              </a:rPr>
              <a:t>Erfolgsstorys mit Startups</a:t>
            </a:r>
            <a:endParaRPr lang="de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043608" y="1667684"/>
            <a:ext cx="1944216" cy="2304256"/>
            <a:chOff x="827584" y="2996952"/>
            <a:chExt cx="1944216" cy="2304256"/>
          </a:xfrm>
        </p:grpSpPr>
        <p:sp>
          <p:nvSpPr>
            <p:cNvPr id="2" name="Rechteck 1"/>
            <p:cNvSpPr/>
            <p:nvPr/>
          </p:nvSpPr>
          <p:spPr>
            <a:xfrm>
              <a:off x="827584" y="4557173"/>
              <a:ext cx="1944216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27584" y="2996952"/>
              <a:ext cx="1944216" cy="1560221"/>
            </a:xfrm>
            <a:prstGeom prst="rect">
              <a:avLst/>
            </a:prstGeom>
            <a:noFill/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899592" y="4621413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4" action="ppaction://hlinksldjump"/>
                </a:rPr>
                <a:t>TWINGZ</a:t>
              </a:r>
              <a:endParaRPr lang="de-AT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91406" y="4869160"/>
              <a:ext cx="1592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Energiemanagementsystem von </a:t>
              </a:r>
              <a:r>
                <a:rPr lang="de-AT" sz="800" dirty="0" err="1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Twingz</a:t>
              </a:r>
              <a:r>
                <a:rPr lang="de-AT" sz="8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&amp; TELE</a:t>
              </a:r>
              <a:endParaRPr lang="de-A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411760" y="478973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  <a:endPara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563888" y="1667684"/>
            <a:ext cx="1944216" cy="2304256"/>
            <a:chOff x="827584" y="2996952"/>
            <a:chExt cx="1944216" cy="2304256"/>
          </a:xfrm>
        </p:grpSpPr>
        <p:sp>
          <p:nvSpPr>
            <p:cNvPr id="17" name="Rechteck 16"/>
            <p:cNvSpPr/>
            <p:nvPr/>
          </p:nvSpPr>
          <p:spPr>
            <a:xfrm>
              <a:off x="827584" y="4557173"/>
              <a:ext cx="1944216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827584" y="2996952"/>
              <a:ext cx="1944216" cy="1560221"/>
            </a:xfrm>
            <a:prstGeom prst="rect">
              <a:avLst/>
            </a:prstGeom>
            <a:noFill/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99592" y="4621413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5" action="ppaction://hlinksldjump"/>
                </a:rPr>
                <a:t>FREYGEIST</a:t>
              </a:r>
              <a:endParaRPr lang="de-AT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91406" y="4869160"/>
              <a:ext cx="1736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TELE &amp; Freygeist: Design-e-Bike mit intelligenter Steuerung</a:t>
              </a:r>
              <a:endParaRPr lang="de-A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411760" y="478973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  <a:endPara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156176" y="1667684"/>
            <a:ext cx="1944216" cy="2304256"/>
            <a:chOff x="827584" y="2996952"/>
            <a:chExt cx="1944216" cy="2304256"/>
          </a:xfrm>
        </p:grpSpPr>
        <p:sp>
          <p:nvSpPr>
            <p:cNvPr id="23" name="Rechteck 22"/>
            <p:cNvSpPr/>
            <p:nvPr/>
          </p:nvSpPr>
          <p:spPr>
            <a:xfrm>
              <a:off x="827584" y="4557173"/>
              <a:ext cx="1944216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827584" y="2996952"/>
              <a:ext cx="1944216" cy="1560221"/>
            </a:xfrm>
            <a:prstGeom prst="rect">
              <a:avLst/>
            </a:prstGeom>
            <a:noFill/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99592" y="4621413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6" action="ppaction://hlinksldjump"/>
                </a:rPr>
                <a:t>AGRILUTION</a:t>
              </a:r>
              <a:endParaRPr lang="de-AT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91406" y="4869160"/>
              <a:ext cx="1592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Vertical Farming Lösung von Agrilution mit TELE-Steuerung</a:t>
              </a:r>
              <a:endParaRPr lang="de-A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411760" y="478973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  <a:endPara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1008112" y="4115956"/>
            <a:ext cx="6444208" cy="176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" b="1" dirty="0">
                <a:latin typeface="Open Sans"/>
                <a:ea typeface="Open Sans"/>
                <a:cs typeface="Open Sans"/>
                <a:sym typeface="Open Sans"/>
              </a:rPr>
              <a:t>TELE </a:t>
            </a:r>
            <a:r>
              <a:rPr lang="de" b="1" dirty="0" smtClean="0">
                <a:latin typeface="Open Sans"/>
                <a:ea typeface="Open Sans"/>
                <a:cs typeface="Open Sans"/>
                <a:sym typeface="Open Sans"/>
              </a:rPr>
              <a:t>unterstützt Startups derzeit </a:t>
            </a:r>
            <a:r>
              <a:rPr lang="de" b="1" dirty="0">
                <a:latin typeface="Open Sans"/>
                <a:ea typeface="Open Sans"/>
                <a:cs typeface="Open Sans"/>
                <a:sym typeface="Open Sans"/>
              </a:rPr>
              <a:t>mit: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 smtClean="0">
                <a:latin typeface="Open Sans"/>
                <a:ea typeface="Open Sans"/>
                <a:cs typeface="Open Sans"/>
                <a:sym typeface="Open Sans"/>
              </a:rPr>
              <a:t>Hardware (Messgeräte,…)</a:t>
            </a:r>
            <a:endParaRPr lang="de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 smtClean="0">
                <a:latin typeface="Open Sans"/>
                <a:ea typeface="Open Sans"/>
                <a:cs typeface="Open Sans"/>
                <a:sym typeface="Open Sans"/>
              </a:rPr>
              <a:t>Firmeninfrastruktur im TELE-Gebäude 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 smtClean="0">
                <a:latin typeface="Open Sans"/>
                <a:ea typeface="Open Sans"/>
                <a:cs typeface="Open Sans"/>
                <a:sym typeface="Open Sans"/>
              </a:rPr>
              <a:t>Technische Expertise bei der Planung und Entwicklung von Geräten</a:t>
            </a:r>
            <a:endParaRPr lang="de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 smtClean="0">
                <a:latin typeface="Open Sans"/>
                <a:ea typeface="Open Sans"/>
                <a:cs typeface="Open Sans"/>
                <a:sym typeface="Open Sans"/>
              </a:rPr>
              <a:t>Aktive Entwicklunsarbeit von Steuerungskomponenten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 smtClean="0">
                <a:latin typeface="Open Sans"/>
                <a:ea typeface="Open Sans"/>
                <a:cs typeface="Open Sans"/>
                <a:sym typeface="Open Sans"/>
              </a:rPr>
              <a:t>Inhouse-Produktion von Produkten (Prototyping &amp; Serienfertigung)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endParaRPr lang="de"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Shape 1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7624" y="1772816"/>
            <a:ext cx="1656184" cy="124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146"/>
          <p:cNvPicPr preferRelativeResize="0"/>
          <p:nvPr/>
        </p:nvPicPr>
        <p:blipFill rotWithShape="1">
          <a:blip r:embed="rId8">
            <a:alphaModFix/>
          </a:blip>
          <a:srcRect l="-5884" t="-13244" r="-4515" b="-13257"/>
          <a:stretch/>
        </p:blipFill>
        <p:spPr>
          <a:xfrm>
            <a:off x="3530587" y="1795043"/>
            <a:ext cx="194702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153"/>
          <p:cNvPicPr preferRelativeResize="0"/>
          <p:nvPr/>
        </p:nvPicPr>
        <p:blipFill rotWithShape="1">
          <a:blip r:embed="rId9">
            <a:alphaModFix/>
          </a:blip>
          <a:srcRect l="10857" t="9428" r="37884" b="10126"/>
          <a:stretch/>
        </p:blipFill>
        <p:spPr>
          <a:xfrm>
            <a:off x="6301740" y="1778213"/>
            <a:ext cx="1706880" cy="1224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uppieren 27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33" name="Rechteck 32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5980866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95536" y="476672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45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Unsere Fokusthemen</a:t>
            </a:r>
            <a:endParaRPr lang="de" sz="45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00" y="6367250"/>
            <a:ext cx="374200" cy="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0" y="6273551"/>
            <a:ext cx="9144000" cy="2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e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MAKE THE WORLD A BETTER PLACE.</a:t>
            </a:r>
          </a:p>
        </p:txBody>
      </p:sp>
      <p:pic>
        <p:nvPicPr>
          <p:cNvPr id="6" name="Shape 19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916832"/>
            <a:ext cx="3059832" cy="2100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/>
          <p:cNvSpPr/>
          <p:nvPr/>
        </p:nvSpPr>
        <p:spPr>
          <a:xfrm>
            <a:off x="4860032" y="3477052"/>
            <a:ext cx="3059832" cy="744035"/>
          </a:xfrm>
          <a:prstGeom prst="rect">
            <a:avLst/>
          </a:prstGeom>
          <a:solidFill>
            <a:srgbClr val="84BC2A"/>
          </a:solidFill>
          <a:ln w="6350">
            <a:solidFill>
              <a:srgbClr val="84B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4924420" y="3501008"/>
            <a:ext cx="237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WATER &amp; WASTE</a:t>
            </a:r>
            <a:endParaRPr lang="de-AT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16799" y="3725895"/>
            <a:ext cx="278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 entwickelt </a:t>
            </a:r>
            <a:r>
              <a:rPr lang="de-AT" sz="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zuverlässliche</a:t>
            </a:r>
            <a:r>
              <a:rPr lang="de-AT" sz="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Lösungen für Applikationen im Bereich von </a:t>
            </a:r>
            <a:r>
              <a:rPr lang="de-AT" sz="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Water</a:t>
            </a:r>
            <a:r>
              <a:rPr lang="de-AT" sz="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</a:t>
            </a:r>
            <a:r>
              <a:rPr lang="de-AT" sz="8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Waste</a:t>
            </a:r>
            <a:r>
              <a:rPr lang="de-AT" sz="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Von der Pumpenüberwachung bis zur Handy-Fernwartung</a:t>
            </a:r>
            <a:endParaRPr lang="de-AT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433422" y="3669334"/>
            <a:ext cx="56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de-A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860032" y="2420887"/>
            <a:ext cx="3059832" cy="1560221"/>
          </a:xfrm>
          <a:prstGeom prst="rect">
            <a:avLst/>
          </a:prstGeom>
          <a:noFill/>
          <a:ln w="6350">
            <a:solidFill>
              <a:srgbClr val="84B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Gruppieren 3"/>
          <p:cNvGrpSpPr/>
          <p:nvPr/>
        </p:nvGrpSpPr>
        <p:grpSpPr>
          <a:xfrm>
            <a:off x="698805" y="1653562"/>
            <a:ext cx="3411741" cy="2567526"/>
            <a:chOff x="698805" y="2157618"/>
            <a:chExt cx="3411741" cy="2567526"/>
          </a:xfrm>
        </p:grpSpPr>
        <p:pic>
          <p:nvPicPr>
            <p:cNvPr id="158" name="Shape 158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14" y="2420887"/>
              <a:ext cx="3059832" cy="2210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hteck 7"/>
            <p:cNvSpPr/>
            <p:nvPr/>
          </p:nvSpPr>
          <p:spPr>
            <a:xfrm>
              <a:off x="1043608" y="3981109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1043608" y="2420888"/>
              <a:ext cx="3059832" cy="1560221"/>
            </a:xfrm>
            <a:prstGeom prst="rect">
              <a:avLst/>
            </a:prstGeom>
            <a:noFill/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112011" y="4005064"/>
              <a:ext cx="237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7" action="ppaction://hlinksldjump"/>
                </a:rPr>
                <a:t>ERNEUERBARE ENERGIE</a:t>
              </a:r>
              <a:endParaRPr lang="de-AT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123236" y="4225379"/>
              <a:ext cx="250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TELE entwickelt passgenaue Lösungen für die Überwachung und Steuerung von PV- und Windkraft anlagen</a:t>
              </a:r>
              <a:endParaRPr lang="de-A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536804" y="4173390"/>
              <a:ext cx="566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  <a:endPara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 rot="18596108">
              <a:off x="698805" y="2157618"/>
              <a:ext cx="593158" cy="593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0" name="Rechteck 19"/>
          <p:cNvSpPr/>
          <p:nvPr/>
        </p:nvSpPr>
        <p:spPr>
          <a:xfrm rot="18596108">
            <a:off x="3857683" y="4428563"/>
            <a:ext cx="593158" cy="59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 rot="18596108">
            <a:off x="3857683" y="3900670"/>
            <a:ext cx="593158" cy="59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 rot="18596108">
            <a:off x="7670799" y="4414306"/>
            <a:ext cx="593158" cy="59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1092724" y="4377431"/>
            <a:ext cx="3249188" cy="106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73333"/>
            </a:pPr>
            <a:r>
              <a:rPr lang="de" b="1" dirty="0">
                <a:latin typeface="Open Sans"/>
                <a:ea typeface="Open Sans"/>
                <a:cs typeface="Open Sans"/>
                <a:sym typeface="Open Sans"/>
              </a:rPr>
              <a:t>Maßgeschneiderte Lösungen für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>
                <a:latin typeface="Open Sans"/>
                <a:ea typeface="Open Sans"/>
                <a:cs typeface="Open Sans"/>
                <a:sym typeface="Open Sans"/>
              </a:rPr>
              <a:t>Energieerzeugung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>
                <a:latin typeface="Open Sans"/>
                <a:ea typeface="Open Sans"/>
                <a:cs typeface="Open Sans"/>
                <a:sym typeface="Open Sans"/>
              </a:rPr>
              <a:t>Energieverteilung</a:t>
            </a:r>
          </a:p>
          <a:p>
            <a:pPr marL="457200" lvl="0" indent="-323850">
              <a:lnSpc>
                <a:spcPct val="115000"/>
              </a:lnSpc>
              <a:buSzPct val="100000"/>
              <a:buFont typeface="Open Sans"/>
              <a:buChar char="●"/>
            </a:pPr>
            <a:r>
              <a:rPr lang="de" dirty="0">
                <a:latin typeface="Open Sans"/>
                <a:ea typeface="Open Sans"/>
                <a:cs typeface="Open Sans"/>
                <a:sym typeface="Open Sans"/>
              </a:rPr>
              <a:t>Speichertechnologie</a:t>
            </a:r>
          </a:p>
        </p:txBody>
      </p:sp>
      <p:sp>
        <p:nvSpPr>
          <p:cNvPr id="24" name="Rechteck 23"/>
          <p:cNvSpPr/>
          <p:nvPr/>
        </p:nvSpPr>
        <p:spPr>
          <a:xfrm rot="18596108">
            <a:off x="7670799" y="3929994"/>
            <a:ext cx="593158" cy="59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860032" y="4306914"/>
            <a:ext cx="4572000" cy="13311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SzPct val="73333"/>
            </a:pPr>
            <a:r>
              <a:rPr lang="de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Maßgeschneiderte Lösungen für</a:t>
            </a:r>
          </a:p>
          <a:p>
            <a:pPr marL="457200" lvl="0" indent="-323850">
              <a:lnSpc>
                <a:spcPct val="115000"/>
              </a:lnSpc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Frischwasser, Abwasser</a:t>
            </a:r>
            <a:endParaRPr lang="d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>
              <a:lnSpc>
                <a:spcPct val="115000"/>
              </a:lnSpc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Pumpen und Klärgas </a:t>
            </a: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=&gt; Biogas</a:t>
            </a:r>
          </a:p>
          <a:p>
            <a:pPr marL="457200" lvl="0" indent="-323850">
              <a:lnSpc>
                <a:spcPct val="115000"/>
              </a:lnSpc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Müllrecycling</a:t>
            </a:r>
          </a:p>
          <a:p>
            <a:pPr marL="457200" lvl="0" indent="-323850">
              <a:lnSpc>
                <a:spcPct val="115000"/>
              </a:lnSpc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d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Müllverbrennung</a:t>
            </a:r>
            <a:endParaRPr lang="d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28" name="Rechteck 27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7" name="Rechteck 26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8719019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212383"/>
            <a:ext cx="85205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/>
              <a:t>Produktgruppen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0" y="2295850"/>
            <a:ext cx="9144000" cy="57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Unsere Produktpalette setzt sich aus den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folgenden Produkten zusammen: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24349" y="4338054"/>
            <a:ext cx="1641570" cy="503882"/>
            <a:chOff x="1027411" y="5242834"/>
            <a:chExt cx="3491562" cy="1071739"/>
          </a:xfrm>
        </p:grpSpPr>
        <p:sp>
          <p:nvSpPr>
            <p:cNvPr id="8" name="Rechteck 7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544057" y="5542942"/>
              <a:ext cx="2379870" cy="45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3" action="ppaction://hlinksldjump"/>
                </a:rPr>
                <a:t>Zeitrelais</a:t>
              </a:r>
              <a:endParaRPr lang="de-AT" sz="9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 rot="18596108">
              <a:off x="1027411" y="524283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/>
            <p:cNvSpPr/>
            <p:nvPr/>
          </p:nvSpPr>
          <p:spPr>
            <a:xfrm rot="18596108">
              <a:off x="4161024" y="595662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200309" y="4348296"/>
            <a:ext cx="1641570" cy="503882"/>
            <a:chOff x="1027411" y="5242834"/>
            <a:chExt cx="3491562" cy="1071739"/>
          </a:xfrm>
        </p:grpSpPr>
        <p:sp>
          <p:nvSpPr>
            <p:cNvPr id="19" name="Rechteck 18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46833" y="5542942"/>
              <a:ext cx="3059831" cy="45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4" action="ppaction://hlinksldjump"/>
                </a:rPr>
                <a:t>Überwachungsrelais</a:t>
              </a:r>
              <a:endParaRPr lang="de-AT" sz="9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 rot="18596108">
              <a:off x="1027411" y="524283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Rechteck 21"/>
            <p:cNvSpPr/>
            <p:nvPr/>
          </p:nvSpPr>
          <p:spPr>
            <a:xfrm rot="18596108">
              <a:off x="4161024" y="595662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829249" y="4365278"/>
            <a:ext cx="1641570" cy="503882"/>
            <a:chOff x="1027411" y="5242834"/>
            <a:chExt cx="3491562" cy="1071739"/>
          </a:xfrm>
        </p:grpSpPr>
        <p:sp>
          <p:nvSpPr>
            <p:cNvPr id="24" name="Rechteck 23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44057" y="5542942"/>
              <a:ext cx="2379870" cy="45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5" action="ppaction://hlinksldjump"/>
                </a:rPr>
                <a:t>Lastwächter</a:t>
              </a:r>
              <a:endParaRPr lang="de-AT" sz="6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 rot="18596108">
              <a:off x="1027411" y="524283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hteck 26"/>
            <p:cNvSpPr/>
            <p:nvPr/>
          </p:nvSpPr>
          <p:spPr>
            <a:xfrm rot="18596108">
              <a:off x="4161024" y="595662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406064" y="4365104"/>
            <a:ext cx="1641570" cy="503882"/>
            <a:chOff x="1027411" y="5242834"/>
            <a:chExt cx="3491562" cy="1071739"/>
          </a:xfrm>
        </p:grpSpPr>
        <p:sp>
          <p:nvSpPr>
            <p:cNvPr id="29" name="Rechteck 28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544057" y="5526869"/>
              <a:ext cx="2379870" cy="45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6" action="ppaction://hlinksldjump"/>
                </a:rPr>
                <a:t>NA-Schutz</a:t>
              </a:r>
              <a:endParaRPr lang="de-AT" sz="6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 rot="18596108">
              <a:off x="1027411" y="524283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Rechteck 31"/>
            <p:cNvSpPr/>
            <p:nvPr/>
          </p:nvSpPr>
          <p:spPr>
            <a:xfrm rot="18596108">
              <a:off x="4161024" y="595662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7012215" y="4365278"/>
            <a:ext cx="1641570" cy="503882"/>
            <a:chOff x="1027411" y="5242834"/>
            <a:chExt cx="3491562" cy="1071739"/>
          </a:xfrm>
        </p:grpSpPr>
        <p:sp>
          <p:nvSpPr>
            <p:cNvPr id="34" name="Rechteck 33"/>
            <p:cNvSpPr/>
            <p:nvPr/>
          </p:nvSpPr>
          <p:spPr>
            <a:xfrm>
              <a:off x="1246830" y="5402796"/>
              <a:ext cx="3059832" cy="744035"/>
            </a:xfrm>
            <a:prstGeom prst="rect">
              <a:avLst/>
            </a:prstGeom>
            <a:solidFill>
              <a:srgbClr val="84BC2A"/>
            </a:solidFill>
            <a:ln w="6350">
              <a:solidFill>
                <a:srgbClr val="84B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302953" y="5542942"/>
              <a:ext cx="2891196" cy="45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800" u="sng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7" action="ppaction://hlinksldjump"/>
                </a:rPr>
                <a:t>Komplementärprodukte</a:t>
              </a:r>
              <a:endParaRPr lang="de-AT" sz="6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 rot="18596108">
              <a:off x="1027411" y="524283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Rechteck 36"/>
            <p:cNvSpPr/>
            <p:nvPr/>
          </p:nvSpPr>
          <p:spPr>
            <a:xfrm rot="18596108">
              <a:off x="4161024" y="5956624"/>
              <a:ext cx="357949" cy="35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38" name="Shape 330"/>
          <p:cNvPicPr preferRelativeResize="0"/>
          <p:nvPr/>
        </p:nvPicPr>
        <p:blipFill rotWithShape="1">
          <a:blip r:embed="rId8">
            <a:alphaModFix/>
          </a:blip>
          <a:srcRect l="3148" r="3148" b="38434"/>
          <a:stretch/>
        </p:blipFill>
        <p:spPr>
          <a:xfrm>
            <a:off x="0" y="3264537"/>
            <a:ext cx="9144003" cy="989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uppieren 38"/>
          <p:cNvGrpSpPr/>
          <p:nvPr/>
        </p:nvGrpSpPr>
        <p:grpSpPr>
          <a:xfrm>
            <a:off x="194856" y="6466466"/>
            <a:ext cx="940358" cy="258025"/>
            <a:chOff x="3146655" y="5476955"/>
            <a:chExt cx="2859308" cy="643684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3146655" y="5476955"/>
              <a:ext cx="2705410" cy="576314"/>
              <a:chOff x="1209256" y="5293725"/>
              <a:chExt cx="3097406" cy="924477"/>
            </a:xfrm>
          </p:grpSpPr>
          <p:sp>
            <p:nvSpPr>
              <p:cNvPr id="42" name="Rechteck 41"/>
              <p:cNvSpPr/>
              <p:nvPr/>
            </p:nvSpPr>
            <p:spPr>
              <a:xfrm>
                <a:off x="1246830" y="5402796"/>
                <a:ext cx="3059832" cy="744035"/>
              </a:xfrm>
              <a:prstGeom prst="rect">
                <a:avLst/>
              </a:prstGeom>
              <a:solidFill>
                <a:srgbClr val="84BC2A"/>
              </a:solidFill>
              <a:ln w="6350">
                <a:solidFill>
                  <a:srgbClr val="84BC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1544056" y="5356052"/>
                <a:ext cx="2379869" cy="86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" u="sng" dirty="0" smtClean="0">
                    <a:solidFill>
                      <a:srgbClr val="84BC2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hlinkClick r:id="" action="ppaction://hlinkshowjump?jump=previousslide"/>
                  </a:rPr>
                  <a:t>zurück</a:t>
                </a:r>
                <a:endParaRPr lang="de-AT" sz="900" u="sng" dirty="0">
                  <a:solidFill>
                    <a:srgbClr val="84BC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Rechteck 43"/>
              <p:cNvSpPr/>
              <p:nvPr/>
            </p:nvSpPr>
            <p:spPr>
              <a:xfrm rot="18596108">
                <a:off x="1096044" y="5406937"/>
                <a:ext cx="357948" cy="131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1" name="Rechteck 40"/>
            <p:cNvSpPr/>
            <p:nvPr/>
          </p:nvSpPr>
          <p:spPr>
            <a:xfrm rot="18596108">
              <a:off x="5770017" y="5884693"/>
              <a:ext cx="223142" cy="24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2505331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Benutzerdefiniert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FFF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</Words>
  <Application>Microsoft Office PowerPoint</Application>
  <PresentationFormat>Bildschirmpräsentation (4:3)</PresentationFormat>
  <Paragraphs>531</Paragraphs>
  <Slides>51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5" baseType="lpstr">
      <vt:lpstr>Arial</vt:lpstr>
      <vt:lpstr>Open Sans</vt:lpstr>
      <vt:lpstr>Open Sans Light</vt:lpstr>
      <vt:lpstr>simple-light-2</vt:lpstr>
      <vt:lpstr>PowerPoint-Präsentation</vt:lpstr>
      <vt:lpstr>TELE – Your Smart Factory</vt:lpstr>
      <vt:lpstr>TELE – Was wir gut können </vt:lpstr>
      <vt:lpstr>TELE Geschichte</vt:lpstr>
      <vt:lpstr>TELE in Ihrer Nähe</vt:lpstr>
      <vt:lpstr>Unser Team</vt:lpstr>
      <vt:lpstr>Erfolgsstorys mit Startups</vt:lpstr>
      <vt:lpstr>PowerPoint-Präsentation</vt:lpstr>
      <vt:lpstr>Produktgruppen</vt:lpstr>
      <vt:lpstr>Produktserien</vt:lpstr>
      <vt:lpstr>TELE – Challenge us! </vt:lpstr>
      <vt:lpstr>Your Smart Factory</vt:lpstr>
      <vt:lpstr>Was heißt eigentlich Your Smart Factory?</vt:lpstr>
      <vt:lpstr>Was macht Your Smart Factory?</vt:lpstr>
      <vt:lpstr>Wie arbeitet Your Smart Factory?</vt:lpstr>
      <vt:lpstr>Wie arbeitet Your Smart Factory?</vt:lpstr>
      <vt:lpstr>Warum Your Smart Factory?</vt:lpstr>
      <vt:lpstr>Unsere Leitformel</vt:lpstr>
      <vt:lpstr>PowerPoint-Präsentation</vt:lpstr>
      <vt:lpstr>TELE &amp;  TWINGZ</vt:lpstr>
      <vt:lpstr>TELE &amp;  FREYGEIST</vt:lpstr>
      <vt:lpstr>TELE &amp;  AGRILUTION</vt:lpstr>
      <vt:lpstr>PowerPoint-Präsentation</vt:lpstr>
      <vt:lpstr>Warum erneuerbare Energien?</vt:lpstr>
      <vt:lpstr>Energieerzeugung – Applikationen </vt:lpstr>
      <vt:lpstr>Energieerzeugung – Applikationen </vt:lpstr>
      <vt:lpstr>Energieverteilung – Applikationen </vt:lpstr>
      <vt:lpstr>PowerPoint-Präsentation</vt:lpstr>
      <vt:lpstr>Warum Water &amp; Waste?</vt:lpstr>
      <vt:lpstr>Fokusthema: Water &amp; Waste </vt:lpstr>
      <vt:lpstr>PowerPoint-Präsentation</vt:lpstr>
      <vt:lpstr>UNSERE PROZESSE</vt:lpstr>
      <vt:lpstr>Organigramm</vt:lpstr>
      <vt:lpstr>Organigramm</vt:lpstr>
      <vt:lpstr>Produkte</vt:lpstr>
      <vt:lpstr>PowerPoint-Präsentation</vt:lpstr>
      <vt:lpstr>Zeitrelais</vt:lpstr>
      <vt:lpstr>Überwachungsrelais</vt:lpstr>
      <vt:lpstr>Lastwächter</vt:lpstr>
      <vt:lpstr>Netz- und Anlagenschutz</vt:lpstr>
      <vt:lpstr>Komplementär- produkte</vt:lpstr>
      <vt:lpstr>Softstarter</vt:lpstr>
      <vt:lpstr>Thyristorsteller</vt:lpstr>
      <vt:lpstr>PowerPoint-Präsentation</vt:lpstr>
      <vt:lpstr>Im Vergleich</vt:lpstr>
      <vt:lpstr>ENYA</vt:lpstr>
      <vt:lpstr>VEO</vt:lpstr>
      <vt:lpstr>GAMMA</vt:lpstr>
      <vt:lpstr>KAPPA</vt:lpstr>
      <vt:lpstr> TELE Haase Steuergeräte GmbH Vorarlberger Allee 38 A-1230 Wien +43 / 1 / 61474 - 0 info@tele-haase.at www.tele-online.com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Voraberger Roland</dc:creator>
  <cp:lastModifiedBy>Voraberger Roland</cp:lastModifiedBy>
  <cp:revision>28</cp:revision>
  <dcterms:created xsi:type="dcterms:W3CDTF">2016-02-29T12:18:04Z</dcterms:created>
  <dcterms:modified xsi:type="dcterms:W3CDTF">2016-03-14T13:50:44Z</dcterms:modified>
</cp:coreProperties>
</file>